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99" r:id="rId3"/>
    <p:sldId id="300" r:id="rId4"/>
    <p:sldId id="294" r:id="rId5"/>
    <p:sldId id="295" r:id="rId6"/>
    <p:sldId id="296" r:id="rId7"/>
    <p:sldId id="301" r:id="rId8"/>
    <p:sldId id="297" r:id="rId9"/>
    <p:sldId id="298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313" y="0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/>
          <a:lstStyle>
            <a:lvl1pPr algn="r">
              <a:defRPr sz="1200"/>
            </a:lvl1pPr>
          </a:lstStyle>
          <a:p>
            <a:fld id="{3DBA324B-8932-4342-8E2C-D9675B973BE4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85552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313" y="8685552"/>
            <a:ext cx="2971121" cy="456889"/>
          </a:xfrm>
          <a:prstGeom prst="rect">
            <a:avLst/>
          </a:prstGeom>
        </p:spPr>
        <p:txBody>
          <a:bodyPr vert="horz" lIns="89959" tIns="44979" rIns="89959" bIns="44979" rtlCol="0" anchor="b"/>
          <a:lstStyle>
            <a:lvl1pPr algn="r">
              <a:defRPr sz="1200"/>
            </a:lvl1pPr>
          </a:lstStyle>
          <a:p>
            <a:fld id="{2B49520D-E007-443F-A167-B75AB2DFDB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01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E2BB58C2-1B52-44E9-B1FC-0C88D6BB0BC5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2" rIns="91425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25" tIns="45712" rIns="91425" bIns="4571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AF462271-8969-4FEE-82F7-F5C1610A3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12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96F7358-79DB-4873-A00C-59E39D8BBFEB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6E21A85-DD74-4D59-B7BA-BD31AD6A29A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hyperlink" Target="http://www.cwu.edu/~robinsos/ppages/resources/Costume_History/images/PetersonsMarch1882_11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cwu.edu/~robinsos/ppages/resources/Costume_History/images/1887b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hyperlink" Target="http://www.cwu.edu/~robinsos/ppages/resources/Costume_History/images/bloo2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cwu.edu/~robinsos/ppages/resources/Costume_History/images/1869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hion-era.com/images/Victorians/greentrain400x20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43.jpeg"/><Relationship Id="rId2" Type="http://schemas.openxmlformats.org/officeDocument/2006/relationships/hyperlink" Target="http://www.cwu.edu/~robinsos/ppages/resources/Costume_History/images/knicke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wu.edu/~robinsos/ppages/resources/Costume_History/images/chester.jpg" TargetMode="External"/><Relationship Id="rId5" Type="http://schemas.openxmlformats.org/officeDocument/2006/relationships/image" Target="../media/image42.jpeg"/><Relationship Id="rId4" Type="http://schemas.openxmlformats.org/officeDocument/2006/relationships/hyperlink" Target="http://www.cwu.edu/~robinsos/ppages/resources/Costume_History/images/chesterf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7" Type="http://schemas.openxmlformats.org/officeDocument/2006/relationships/image" Target="../media/image47.jpeg"/><Relationship Id="rId2" Type="http://schemas.openxmlformats.org/officeDocument/2006/relationships/hyperlink" Target="http://hatvantage.com/images/derby11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gif"/><Relationship Id="rId4" Type="http://schemas.openxmlformats.org/officeDocument/2006/relationships/hyperlink" Target="http://www.cwu.edu/~robinsos/ppages/resources/Costume_History/images/hats-online_1613_204919.gi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cwu.edu/~robinsos/ppages/resources/Costume_History/images/legomu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hyperlink" Target="http://www.cwu.edu/~robinsos/ppages/resources/Costume_History/images/shirtwaist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wu.edu/~robinsos/ppages/resources/Costume_History/images/string%20tie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ps.theatre.tulane.edu/Period.Styles/Costumes/images/CU/CU34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tumes.org/history/victorian/boehn/modeart1900b.jpg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fashion-era.com/images/Edwds1890-1915/lilacpinkladiesx2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hyperlink" Target="http://www.fashion-era.com/images/Edwds1890-1915/edwpinksealadyx20full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www.fashion-era.com/images/Edwds1890-1915/1912x524ovalmarbx2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hyperlink" Target="http://www.cwu.edu/~robinsos/ppages/resources/Costume_History/images/gainshat.jpg" TargetMode="Externa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iques.com/images/pincenez2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wu.edu/~robinsos/ppages/resources/Costume_History/images/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www.cwu.edu/~robinsos/ppages/resources/Costume_History/images/4-3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History of Costume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0"/>
            <a:ext cx="6172200" cy="1120309"/>
          </a:xfrm>
        </p:spPr>
        <p:txBody>
          <a:bodyPr>
            <a:noAutofit/>
          </a:bodyPr>
          <a:lstStyle/>
          <a:p>
            <a:r>
              <a:rPr lang="en-US" sz="2800" dirty="0" smtClean="0"/>
              <a:t>Victorian – Edwardian Era</a:t>
            </a:r>
          </a:p>
          <a:p>
            <a:r>
              <a:rPr lang="en-US" sz="2800" dirty="0" smtClean="0"/>
              <a:t>1837 - 1914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20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Knickerbockers</a:t>
            </a:r>
            <a:r>
              <a:rPr lang="en-US" sz="2800" dirty="0"/>
              <a:t>—Full, knee-length breeches gathered in at the </a:t>
            </a:r>
            <a:r>
              <a:rPr lang="en-US" sz="2800" dirty="0" smtClean="0"/>
              <a:t>knee</a:t>
            </a:r>
          </a:p>
          <a:p>
            <a:r>
              <a:rPr lang="en-US" sz="2800" b="1" dirty="0"/>
              <a:t>Four-in-hand Tie</a:t>
            </a:r>
            <a:r>
              <a:rPr lang="en-US" sz="2800" dirty="0"/>
              <a:t>—A type of necktie originally used by coachmen that is tied in a slip knot. </a:t>
            </a:r>
            <a:endParaRPr lang="en-US" sz="2800" dirty="0" smtClean="0"/>
          </a:p>
          <a:p>
            <a:r>
              <a:rPr lang="en-US" sz="2800" b="1" dirty="0" smtClean="0"/>
              <a:t>Straw </a:t>
            </a:r>
            <a:r>
              <a:rPr lang="en-US" sz="2800" b="1" dirty="0"/>
              <a:t>Boater</a:t>
            </a:r>
            <a:r>
              <a:rPr lang="en-US" sz="2800" dirty="0"/>
              <a:t>—A man's hard straw hat coated with shellac from India that became popular for summer outings and sporting events in the 1870s</a:t>
            </a:r>
            <a:endParaRPr lang="en-US" sz="28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9218" name="Picture 2" descr="scan19.gif (18561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01" y="4114800"/>
            <a:ext cx="1269704" cy="18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" name="Picture 4" descr="http://www.cwu.edu/~robinsos/ppages/resources/Costume_History/images/4h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057400"/>
            <a:ext cx="123348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wu.edu/~robinsos/ppages/resources/Costume_History/images/PetersonsMarch1882_1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37" y="304800"/>
            <a:ext cx="95250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49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 smtClean="0"/>
              <a:t>Bustle</a:t>
            </a:r>
            <a:r>
              <a:rPr lang="en-US" sz="2800" dirty="0" smtClean="0"/>
              <a:t>—Whalebone </a:t>
            </a:r>
            <a:r>
              <a:rPr lang="en-US" sz="2800" dirty="0"/>
              <a:t>or steel strips placed in the top back of the petticoat or in a separate </a:t>
            </a:r>
            <a:r>
              <a:rPr lang="en-US" sz="2800" dirty="0" err="1"/>
              <a:t>panier</a:t>
            </a:r>
            <a:r>
              <a:rPr lang="en-US" sz="2800" dirty="0"/>
              <a:t> puff in order to hold out the elaborate draping at the back of the over skirt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Bloomers</a:t>
            </a:r>
            <a:r>
              <a:rPr lang="en-US" sz="2800" dirty="0"/>
              <a:t>—Loose </a:t>
            </a:r>
            <a:r>
              <a:rPr lang="en-US" sz="2800" dirty="0" err="1"/>
              <a:t>underdrawers</a:t>
            </a:r>
            <a:r>
              <a:rPr lang="en-US" sz="2800" dirty="0"/>
              <a:t> usually gathered at the knee. </a:t>
            </a:r>
          </a:p>
          <a:p>
            <a:r>
              <a:rPr lang="en-US" sz="2800" b="1" dirty="0"/>
              <a:t>Basque</a:t>
            </a:r>
            <a:r>
              <a:rPr lang="en-US" sz="2800" dirty="0"/>
              <a:t>—A short, skirt-like termination of an upper garment (originally on the male doublet)</a:t>
            </a:r>
            <a:endParaRPr lang="en-US" sz="2800" dirty="0" smtClean="0"/>
          </a:p>
        </p:txBody>
      </p:sp>
      <p:pic>
        <p:nvPicPr>
          <p:cNvPr id="10242" name="Picture 2" descr="http://www.cwu.edu/~robinsos/ppages/resources/Costume_History/images/1887b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097796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cwu.edu/~robinsos/ppages/resources/Costume_History/images/bloo2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212" y="3352800"/>
            <a:ext cx="1215788" cy="267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</p:spTree>
    <p:extLst>
      <p:ext uri="{BB962C8B-B14F-4D97-AF65-F5344CB8AC3E}">
        <p14:creationId xmlns:p14="http://schemas.microsoft.com/office/powerpoint/2010/main" val="37331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54102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32012" y="1066800"/>
            <a:ext cx="6324600" cy="5037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Soft Bustle Fashion Silhouette </a:t>
            </a:r>
            <a:r>
              <a:rPr lang="en-US" sz="2800" b="1" dirty="0" smtClean="0"/>
              <a:t>1867-1875</a:t>
            </a:r>
            <a:endParaRPr lang="en-US" sz="2800" b="1" dirty="0"/>
          </a:p>
          <a:p>
            <a:r>
              <a:rPr lang="en-US" sz="2800" b="1" dirty="0"/>
              <a:t>Apron style </a:t>
            </a:r>
            <a:r>
              <a:rPr lang="en-US" sz="2800" b="1" dirty="0" err="1"/>
              <a:t>tablier</a:t>
            </a:r>
            <a:r>
              <a:rPr lang="en-US" sz="2800" b="1" dirty="0"/>
              <a:t> top layer half </a:t>
            </a:r>
            <a:r>
              <a:rPr lang="en-US" sz="2800" b="1" dirty="0" smtClean="0"/>
              <a:t>skirt</a:t>
            </a:r>
          </a:p>
          <a:p>
            <a:pPr lvl="1"/>
            <a:r>
              <a:rPr lang="en-US" sz="2800" dirty="0" smtClean="0"/>
              <a:t>contrasting </a:t>
            </a:r>
            <a:r>
              <a:rPr lang="en-US" sz="2800" dirty="0"/>
              <a:t>underskirts and gown linings were all revealed as the over top skirt was divided or turned back.</a:t>
            </a:r>
            <a:endParaRPr lang="en-US" sz="2600" b="1" dirty="0" smtClean="0"/>
          </a:p>
        </p:txBody>
      </p:sp>
      <p:pic>
        <p:nvPicPr>
          <p:cNvPr id="11266" name="Picture 2" descr="http://www.fashion-era.com/images/Victorians/crrose2marb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75" y="348019"/>
            <a:ext cx="1700188" cy="277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fashion-era.com/images/Victorians/apron1870winex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9" y="3494964"/>
            <a:ext cx="13716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2012" y="6097475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3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dirty="0"/>
              <a:t>From 1870, ball gowns always had a train</a:t>
            </a:r>
            <a:r>
              <a:rPr lang="en-US" sz="2800" dirty="0" smtClean="0"/>
              <a:t>.</a:t>
            </a:r>
          </a:p>
          <a:p>
            <a:pPr lvl="1"/>
            <a:r>
              <a:rPr lang="en-US" sz="2400" dirty="0"/>
              <a:t>by 1873 the train was seen in day dress</a:t>
            </a:r>
            <a:r>
              <a:rPr lang="en-US" sz="2400" dirty="0" smtClean="0"/>
              <a:t>.</a:t>
            </a:r>
          </a:p>
          <a:p>
            <a:r>
              <a:rPr lang="en-US" sz="2800" dirty="0"/>
              <a:t>By 1875 </a:t>
            </a:r>
            <a:r>
              <a:rPr lang="en-US" sz="2800" dirty="0" smtClean="0">
                <a:effectLst/>
              </a:rPr>
              <a:t>soft polonaise bustle </a:t>
            </a:r>
            <a:r>
              <a:rPr lang="en-US" sz="2800" dirty="0" smtClean="0"/>
              <a:t>styles </a:t>
            </a:r>
            <a:r>
              <a:rPr lang="en-US" sz="2800" dirty="0"/>
              <a:t>were becoming so extreme that the soft fullness began to drop down the back of the garment and form itself into a tiered, draped and frilled train</a:t>
            </a:r>
            <a:endParaRPr lang="en-US" sz="2600" b="1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2290" name="Picture 2" descr="http://www.cwu.edu/~robinsos/ppages/resources/Costume_History/images/1869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09599"/>
            <a:ext cx="2019247" cy="222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10" y="6096000"/>
            <a:ext cx="41878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2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Victorian Silhouette </a:t>
            </a:r>
            <a:r>
              <a:rPr lang="en-US" sz="2800" b="1" dirty="0" smtClean="0"/>
              <a:t>1878-1901</a:t>
            </a:r>
          </a:p>
          <a:p>
            <a:r>
              <a:rPr lang="en-US" sz="2800" b="1" dirty="0"/>
              <a:t>Princess Line and the </a:t>
            </a:r>
            <a:r>
              <a:rPr lang="en-US" sz="2800" b="1" dirty="0" err="1"/>
              <a:t>Cuirasse</a:t>
            </a:r>
            <a:r>
              <a:rPr lang="en-US" sz="2800" b="1" dirty="0"/>
              <a:t> </a:t>
            </a:r>
            <a:r>
              <a:rPr lang="en-US" sz="2800" b="1" dirty="0" smtClean="0"/>
              <a:t>Bodice</a:t>
            </a:r>
          </a:p>
          <a:p>
            <a:pPr lvl="1"/>
            <a:r>
              <a:rPr lang="en-US" sz="2400" dirty="0" smtClean="0"/>
              <a:t>soft </a:t>
            </a:r>
            <a:r>
              <a:rPr lang="en-US" sz="2400" dirty="0"/>
              <a:t>polonaise style bustle styles were replaced by Princess sheath garments without a waist seam with bodice and skirt cut in one</a:t>
            </a:r>
            <a:r>
              <a:rPr lang="en-US" sz="2400" dirty="0" smtClean="0"/>
              <a:t>.</a:t>
            </a:r>
          </a:p>
          <a:p>
            <a:r>
              <a:rPr lang="en-US" sz="2800" dirty="0" err="1"/>
              <a:t>C</a:t>
            </a:r>
            <a:r>
              <a:rPr lang="en-US" sz="2800" dirty="0" err="1" smtClean="0"/>
              <a:t>uirasse</a:t>
            </a:r>
            <a:r>
              <a:rPr lang="en-US" sz="2800" dirty="0" smtClean="0"/>
              <a:t> bodice: corset </a:t>
            </a:r>
            <a:r>
              <a:rPr lang="en-US" sz="2800" dirty="0"/>
              <a:t>like and dipped even deeper both front and back extending well down the hips creating the look of a body encased in </a:t>
            </a:r>
            <a:r>
              <a:rPr lang="en-US" sz="2800" dirty="0" err="1"/>
              <a:t>armour</a:t>
            </a:r>
            <a:r>
              <a:rPr lang="en-US" sz="2800" dirty="0"/>
              <a:t>.</a:t>
            </a:r>
            <a:endParaRPr lang="en-US" sz="2600" b="1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pic>
        <p:nvPicPr>
          <p:cNvPr id="13314" name="Picture 2" descr="http://www.fashion-era.com/images/Victorians/janstrp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45" y="446849"/>
            <a:ext cx="1303334" cy="229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icture of slimline trained dress costume history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168" y="3276600"/>
            <a:ext cx="1453913" cy="228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846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066800"/>
            <a:ext cx="6324600" cy="4884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2800" b="1" dirty="0" smtClean="0"/>
              <a:t>Women’s Fashion</a:t>
            </a:r>
          </a:p>
          <a:p>
            <a:r>
              <a:rPr lang="en-US" sz="2800" b="1" dirty="0"/>
              <a:t>The New Hard Bustle of </a:t>
            </a:r>
            <a:r>
              <a:rPr lang="en-US" sz="2800" b="1" dirty="0" smtClean="0"/>
              <a:t>1883</a:t>
            </a:r>
          </a:p>
          <a:p>
            <a:pPr lvl="1"/>
            <a:r>
              <a:rPr lang="en-US" sz="2800" dirty="0"/>
              <a:t>jutting out shelf like style of </a:t>
            </a:r>
            <a:r>
              <a:rPr lang="en-US" sz="2800" dirty="0" smtClean="0"/>
              <a:t>bustle</a:t>
            </a:r>
          </a:p>
          <a:p>
            <a:pPr lvl="1"/>
            <a:r>
              <a:rPr lang="en-US" sz="2600" dirty="0"/>
              <a:t>larger than ever as a hard shape that gave women a silhouette like the hind legs of a </a:t>
            </a:r>
            <a:r>
              <a:rPr lang="en-US" sz="2600" dirty="0" smtClean="0"/>
              <a:t>horse</a:t>
            </a:r>
          </a:p>
          <a:p>
            <a:r>
              <a:rPr lang="en-US" sz="2800" dirty="0" smtClean="0"/>
              <a:t>Minimal drapery in comparison to earlier bustles</a:t>
            </a:r>
          </a:p>
          <a:p>
            <a:r>
              <a:rPr lang="en-US" sz="2800" dirty="0" smtClean="0"/>
              <a:t>Slimmer </a:t>
            </a:r>
            <a:r>
              <a:rPr lang="en-US" sz="2800" dirty="0"/>
              <a:t>more fitted severely tailored princess bodice, with a much flatter front.</a:t>
            </a:r>
            <a:endParaRPr lang="en-US" sz="2800" dirty="0" smtClean="0"/>
          </a:p>
        </p:txBody>
      </p:sp>
      <p:pic>
        <p:nvPicPr>
          <p:cNvPr id="14338" name="Picture 2" descr="http://www.fashion-era.com/images/Crinsbustles/seabustle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"/>
            <a:ext cx="210337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965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- Bustle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Far and Away</a:t>
            </a:r>
          </a:p>
          <a:p>
            <a:pPr marL="18288" indent="0">
              <a:buNone/>
            </a:pPr>
            <a:r>
              <a:rPr lang="en-US" sz="3200" i="1" dirty="0" smtClean="0"/>
              <a:t>Tombstone</a:t>
            </a:r>
          </a:p>
          <a:p>
            <a:pPr marL="18288" indent="0">
              <a:buNone/>
            </a:pPr>
            <a:r>
              <a:rPr lang="en-US" sz="3200" i="1" dirty="0" smtClean="0"/>
              <a:t>The Phantom of the Opera</a:t>
            </a:r>
          </a:p>
        </p:txBody>
      </p:sp>
      <p:sp>
        <p:nvSpPr>
          <p:cNvPr id="4" name="AutoShape 5" descr="data:image/jpeg;base64,/9j/4AAQSkZJRgABAQAAAQABAAD/2wBDAAkGBwgHBgkIBwgKCgkLDRYPDQwMDRsUFRAWIB0iIiAdHx8kKDQsJCYxJx8fLT0tMTU3Ojo6Iys/RD84QzQ5Ojf/2wBDAQoKCg0MDRoPDxo3JR8lNzc3Nzc3Nzc3Nzc3Nzc3Nzc3Nzc3Nzc3Nzc3Nzc3Nzc3Nzc3Nzc3Nzc3Nzc3Nzc3Nzf/wAARCACMAIwDASIAAhEBAxEB/8QAGwAAAwEBAQEBAAAAAAAAAAAABAUGAwIBBwD/xAA8EAACAQIFAgQEAggGAgMAAAABAgMEEQAFEiExE0EGIlFhMnGBkRShBxUjQrHR4fAkUmKCwfEWojM1sv/EABkBAAMBAQEAAAAAAAAAAAAAAAECAwAEBf/EACQRAAICAgICAgMBAQAAAAAAAAABAhEDIRIxE0FRoTJSYQRC/9oADAMBAAIRAxEAPwBTRNIgMisGF9I73w6oXRgVW9wCLMe9zzhLTsnRGqGQR3ut5Rv7ny4d0QpRGbpVtIyjiRbHzW2NvcY6Tx4qzKWqhTMY45WkkS+5C+RPbbk/P0w5qqOjkUxivhY3uWMwBF79r2IsL/XCGoqYklSaWkrUjZgI21pdzYm32vjUZ1AGlT8FmGhTa4dLA37e97/bBs2r2jWPLoI6moeKtplXW1laQXOwJHPz+f2xvTUsUIjUy00+phfpvfSCAbjf1JH+0n0xPHO4JJ6Tp0dfUTVpl6UcGkMBYFiSTtYG9+BYnDehrqlJoo4MlzaRpFZoglTTkSqtgxUhrMBqF7Xt/BeVdsd421qP2ULii1WaenZQFAZZOSWK29/X7+mBY0p7B45qPVtYO1rXGrcc+n54Alzwzww1AynNxC8nREhq6UIX40glrX/4tjuWungeVTlOaKyWVwaulLpdhbV+0uNyBc+2DyXybxy/X7G0i0zU4aSSNNYLeY9hvf5G1sASRUoaTTUR7i22x2IuTc25P5YyrfEk9LBM9XkOZp0GUSETQHparAdQB/KLkbmwwuzPO3oKgRVOSZt1WILRhoZGA7bKx03uLcX53xuS+TeNpfj9julWnpNcYqYJWkk0IUe4QWuSRe//AFjyWnoWck1NMVCkrZwxaxAIO9vf6YR5tmZpUMr5Nn0MKMqSdOWnDozHyh9Nyt72F7XuBvfB5zOoOnqZLnSGyo156YaGawUMCw0sSRa9ib43L+mWOX6/YPDlVMtV1hmNHzYKHuHs1rne9zzbtY/XSpoKeWoopfxtIUWLX+0kAYsxBta/I9/lzhZUZlHRCrqKrLc2RYZenM7TU/7NtN9Bs3xWPw88+hwPXeIqD8FllbJT1pglSRURQmv4gfMDtbb3wLXyFwa/5+xpmzLBHHplhdZBq0xsLobi4YXPrhbNVLTRmVQGZx5ilxpXYffv74xHiPKWeWVKXMCiBFdiYhzsCRbbg98ZV2b0tUyx00NWGkk8zGVCWud7nTfB0Lt+hvlzJXRkjyyAjbVcn1FsGPGzG8YJXtpwFTVdJSwxBUd2Qd2Hfvxj055TysxWKsGk6SFmUD/84KEyOmY0cax0fSIuvYMLm3pgusPRM5MzRIIFIkRSxHnX0wJQsGhY67d7ni9v54MEizSTxA3Bp9j6WIOAxoC3MPE1JLRNRU88Sw+UalpJWbSBa2+253uMc5t4myialo4qWeojqaeFknkdHvISQfXj4ufW3GCPBOVtPUQzSK37SRiwXYkX7Hj1O/pjXx1T5VWZItfRq8jj9nHNsCxuQRvubbH5EHC1QykpKmAR1cNPnWQVSzSQr061naKMNqLC4DI2xU3AINtu45w3y/Oclps+y6pqHo0npDMzz0dC8UUoePRp0lj572JYWFgBvvaQp5GiqvDcmiKYl2Ro5YwyFSY1N1POzHftj6VHRUQ/SBJTB8pNOZGh/BCl38sZcAeW2u51E33UD0wjqzqx8lBJEvNVUFbklDlpqaOGYZiJiKWhIVlCBBsvfygj0Fh2w38QVtFNVVk0k/QhleyAZdIhLOYheRr2cWHHfy+mOKWcQeGKbM3pqY1dfmNREz/hUIiCs6gBSLC+kXJ9cEZXFQNnXhaojp8vRs2/EQV1J0F0uY1Y61B+C5Vb2/zD64bf4gviisoc3o83okleCOtjiMdTFSWPlILI+92vpvvtx6WPtXm9DBns+YwTNOWNOyUz05Q3TpKbuTbhGIA72vwcS+YTSz5rJXLT08ppaxOpGYUEcYMhiXy7XBAHF97nFf4koclSejzL8JSw0NJVTU1dTxqAGeMlkA93sB73tjaQlykrS9gx8Q0eTRVdXTD8YaqQ2jdOkY1aXqNrJO5G4AANz7YwlzvJ5sz69NWzf42sSoEUkVjEOoHcbf8AyEm1rbC173tf39d5JT/pDjpqdcoTJyyREJTrbSUBYlrdnFr9rWxpmM1NI8dLLT0ea0VbHUdVKKlXqRKkiAFSAGPlJva53FrnGtDKD6+DrxI8Gc02bRT08kbQ1ElRRSQ0ZAKMAWWXci5Y87G6345i/EMI/U+SRr5VAcAHcAav4Yvayiy6tGYRZPJ4czB44Jlgy4wCnqIBYg22JuouCCNyP3cR2cRrVZbkRY/s2WUXFuzf33wY70JmuNDOiymKlyGpoos3UrVgmQRAdO4+EG6En6EYQ0VJJR5nCs8yMRKoDxnUCOf4WxdUNJA+XdSOsiDdJlSMoCWa43A9cTGeQtT5y8QIciQOLc3LbCw9B/3h5LRyQk2xhJHHJTBWHlBAZuO54xpDkFK6am1sWN79Rh/A40y8j8Ewfze1732OPxq2TyxAsg4IXnDRBPbFND1OjpJL7XFgTt6bYYM0izzFX0EwheBcFmAFjwOR2OF2XzdNRIB5hYBbc3wzkcn8UbfuXRtN99SkfngGiYZDXVFNlTPRRdaejBM9OSQxW1mt67XxlPUPWUFIHjCKdVQaeNRYkggMdu4t9sCVdfNSjq00sRdh5i8ADH/cDxjD9b5i9PrFDlciBba5ae4sOBcML7YzYEvRlKktKmR1lKaTqxpIwWpCsP3bHSebc+1sHPnfiFJqjxDG1A9TFExeZKZCwsD5uOSNie4AwZkvTqq7LeqsS9aiqBpiTSsZIS2kE/5uMG+K698g8I5hFFAsjVSCnAeNgFRxpZu3a9ve2EZ1QcrSRD+Hc6nrq+Y1JvLI7SaUWy3Nr2UccD54LrazMcgzpK+lYUrtfTIyqORY3DYXeCvDcucSiZ678JB1DHoimEc01hdtAOxIHbvvi/zD9GnhlIzTpJXmrddcdTNVJrm7myHm1t9sReRLs7/A3sS/rDxBV0aOcyyeWm6qylV6RWRkJIuLeYjY29cSOa1uY57mFRU1LB2lJkZFAjDPbkLfY2/K++H/AIKp6qDI/G1JdmFNSggohJ6mq2wG41AEH79sTfhbLBm1comv0vhbe18GUlViwxy5UDyf4dh1GSKSUG5RlKC+9iBf7jDfwnn9Vl8slJR1VNTpUOo6ksaXBBUgFj+7tb7Y+rU36NvDNZSoKiiN1W46blDf6bnHz3x54covDdRRSZPEYtUhN5GLAMu/73y3HpfCRyJlJ4mkOK6q8SVfUeCvyg1E6srVMZhFQQeQHA4I2/5x41OsdDkiFoplEUoLQSCRQLgk3G3GKvwnRZfUUtK1a8K5hI4Jpg/mQldxoH8yMTFZBHRS08cbotPHLVQwAm4KLLZdyb8Af1x0rvR5k3LjsBLVdJX0pIZJJZtUIcDzeYHvxyL39cOPECpFV0k0aRmNZD15VFmLXHY9r6jf5b4CyqhzDxPmgpadlg6SM4qpEJC2O199xxgjOnr6SKlTNI6b8QxKk07XQhWK3Hfc83F/f1bV0Rimly9GtDGViNmYqH3UC53vb+/ljBoC7ErsL2tqwZQymmgjdm1a5ABpW5sPfG+mQFtKncnbR8PtgxBPsTUlI3TFgCbb3wTXLNBFLMuzBbDSbFbkYMpEaNQ2kEkcY8zNXkinQ2JlTcKP9S2wPQyFvhjKaHM85hjzkMaXQwALsvmJAUbb+v2GOsyyT9X0WYSnQaaOUReWXg8KOPcfbDDKJKzKK2mnhUhXJiKKBdgTyB3tzgjxTmD5tTmmaRkWErIhmUqZGsQbgDb6+v2D7KRhcBP4eLHNMuSGyEUkrmVYtTrYLfTc8H03O3tizz/w3JnuWyUdVmjzpWLojfpqTG6m6tcW2BtcDfe2Izw8nSzzLBOzEdGXSFIS1io5tso3PrwL2uDcU+bCHNI4mhK2KhEDh3kZiQQADYWG5tew9hfCtDY3WyU8AOcoyytyuoptVVGZlh8nnuebn04PbFzl9fUJlzpmSh51F0kVFCMAACBYkXBucSPjXM56PPMszvKYGlWWHpSBuGAJsSpIIO+5P+n0wwq6nxFmtB0JIYKBJBfWnnYKR2Xi/wA8cU41Kj2Mc1KKaNMhyOOnyaaWNZEOakyVK3QBrnb4/Y3297dsQGR+GKqkr6jKy70s6zFo3kPK8qVI2a62PcXBGPsNXmK0mXL1xSrMgQCF5VO2oDgb8WPH8MfPPG3iWOLxTldJGkKSU6StIsXMd2BW54vZS1vcYtOLcDlxzXlZWZXDmNZl1bTU+cSo0NQYIagRKGsoUNfa3xEjjCfxF4ZlzCpy+lapNQ9GzTSvPGJUNwRZhcEm5Fh8z2wR4OWqhyqUTSVCLM0jkkBlu3JX1v8AXnCjL8+ObZ9mtFmEUUH4RwIRUE3JHla5DAA3tz6+uJ4oNyLf6Z1jdDKGapopNRiy95gCRIlCy3bT66jtzt6fnNVU8lbS0FWYY45pVkkZIkKobkcC55PJvh9n1smprU8dMUlJdI7uWZwrWsASSLE3IG3p6SWUT1DUmSlKOYRCnZWndlClri5G+44x3aujxnGTjZWZBnwy8dDMIuk0kJSOogJJS9jpPqLjkD298BeJpkcZfB+IlqFWNGZ5Qo3c3IBAG11Hv98aCTL6Y089WR0UcM66diNvTCKuK1NbEYi3SE6GO+9k1WA1W7Cw+mM4qxFkbjRRUkCmEW+HWpNyDYYqpigZekVA076R3wkymFJ6Ih7BWXy8ci+O1jqQBZyB6asFGlsWU50x7GxHf0OF9dVTy1s9PlcQlnSHRrlusauSNCk/vEmy7bAncjDKk6q0Rp+u5V4+m5AVSy/MD+G+IvOEqYM8qWK16xuqdCUT6gqC2vY3NiRzyDiU5NI7MOOEpV2FUlbJlmbVlTUVkE8kzRvHMG0RqjILMtzYHduTtpJ9MFSZ9Gi/4LpzVHIKhpQo72KXW/zbHWSQ0MuZDNlonpqWnkJAmUmSrJ+OQn5mw07XHth5nkQrql6imX9jTSfhtRUanbTrB+Vjb74EOVDZpxi6SFnhifMaSspRS5SrzNTyWkqZ1QS306mO5YWsNrd9hhvU1ud9boVOYUOX1crWgFMj1DKLcDUAOD34v3wlq8whpIWZC3Wp1WNZF7Ai5A+2OMqZWlEkih5SwKau/c4pRGMvhFP4WaoqTmA8W10dVGIyDLKEiCoCdwFtbubjf37Y/U/6S/ClBQyGhirKmdCRTxtCVJW2zXNlt+eE1bnUuUypXUT7aL2cXB0nzKQfVdW3qPXHztHj01hXSymQlSNu5JFv4fLCeNNnRHLJRaKetz+SsmeSGjpITK5aWoWnQyn/AHkXHz+mJqrppKPMKWSkk6U0cYlVgoJ+J7mx2Pf6XxjI9NqZY4UIIFmNzxglWLyUbW1E6oSBbfe4AvtwT98O0micHUiryrPq4ZRVpRPDQPDCoRqeAEjUxYuuq4VdIcWG407bHEvkn7KvnEzHRNDLATe5Ymxv63JW5xRVUUJjmURKtZ0SjKkBQBdV97EDnStx2U+uJ1ltmEaDqRgOSgYm42FtyBhIrY0sjknY/wAkzuuyt2jWQVFJKugq4BIFrWBIuB/DD1MrgGW04yuaYLBqV5UUX7AalII7c2+uI6nNHLUaaimhZ0J/bHylQPXsfqMVGQu363q6RaiSGKfqQxRjfSAbg+5FgB673vizRytKqFGcw1ixkSANHfZlNv8A1Nx+eF2XVCx11HHKGMqVKLzpsCwuDcett8WyZZNJTuGmrqrqKArVWgAnawRRYb+pG2Joxinzikgq4FRhMNaPZr2b4T77WwrRNNJ0fQPDShqa7iwVdgbC5F7nBzrrIIB4tgbLXijp+pHoQEC9trgDb+OBp8yUyExo8inhl2B/PDIADCp6ZKgE22B4JxO0OeRDOqtv1XDUTGbRG1WlzCtlsNPFwdR/3DFDBIDGAdr7X9MTviCjYVU1fSQapEhLzRqbGQLbf52+427YnLaOjFKmx2wqa0JNVSPJIz9OzD4VJHYbcngYG8VZ3FSZfNlCRaqypszzqwHTHAF73BNjxxjjI80jqkVkuqKoCjVex5JB+wGAVo5zUsFYzROzalmYv03vsdzfSSCL32JG3ONY/F3ZOVhahhSCQKEdi4dHZibDg33B/nhvRzkxqdQ09j9cJ86FVm9WyNF+HFBE8koMhZSAL2W4BuQLWxpQFklhAYabnv2ucaxpKthniuqaGCM6tSObOo/e9D88SarGsDEMY5bAPEeGPNxh74nlErRRajYDjCquQmIqQFI0k6vX1BxkNGXoGqw0FSwVboVvbBWVh53hILaVlUtYXsCbX3xxVq0dTAzMrltrA3uMeZeZaXMBEI+pHLIo0b77g2sDgNjVa/pZZdBBLXPqLSPpeJUlRxsN7gA88m3t6YXCnSDxHEjSGUCEyElSN7DaxNrjjb2w7yy6FtUNgZWLTLJIAR5rcfENvn9sTOZ1vSzMyxwyI6U7KFNzdyRvv8vywURi25NGVRMZ8yWGFbqJbPYfESdhf2xSZFKZc2pJ/MZnqS3H+o/1xIK00EI0ELPbXqba5vf64qPDExSopholYgadVrWFhwf774onYJpFZm9ewy+rpluH1Mi2BJB1ECwFziQyqn1eIo6SqfraJAPPE1nBYbkMAfoffDrNZ+jm1CwZum9TqDHi5ubf0wPXXpv0g08SNe/RGoemr+vzws2c+OLtlfRxH8NKJ3UQsoSJLAaObnge1ucLZpow9padWb/MqXB98GNKEowqkXvuBbbn+/phZOx6nrt64K6M1s9hP+H4JsLn3xxmVbHRTSSaSSICPLbUbsvrbGlFZ4SQwsBfi/1thf4sjLWC7HpXIJ2+JcKMmSUz1NJWGaiWRKZj8D2uPawPH1x6+aPoC1y1NlDMr09kdSfiF7jyna49hhnXqiRoNIIdwq2NtRxxnWXGloIppYIxE4ZBNE/xvYng+gsMatDRzO6A8wzurpYaWKmqJ4aetiJm89uopsPN67E4yyNOsVsw0KCGPoMZ5yi9LKDpuqUrA7bcL/ycPPD+W3pbqLoe6nf6W3vhYlpcdUI/FpIrYYltdlLEgdgNj+R+2Ma202WLKFItHpdP3gR39x3vgzxBaTMJJlsQAVT/AE2BH8/qcCoddMAxB2Fjax+V8OkCU+hTK5Bo27g7e2wGDY5JBXQkmNfOAXlbSAfW44/6wvqmMcsbKbBTsAOME0cuqti1hdAYa7WRvQWOJvs6O1aLfK6ibQT+JDQdQ2iM9i2xJJsDcWJH1GJbN5ejnMMkraw6kLpJ9TvvvvthpQ1wpqqXpBln6upmJQhRbY8WufUYUZ+0U/4aYl2A+IlgQCd7C244AxmSxqpgNfNLUVcSKGJW2kD/AL/lipy6eUPSlaiO4bT0QwHA4sD+R32woyGhFVP1nCFF5W3b684fmZqmtghplQLGwNiLWH/V8OrQMkk9JF3FkOUVcUYzPL4qgs4OuSRzY/K/p7YX51luUZXm+Xx5LlVIstxJI6Fi3xDT39r/AGwDlX4xMtarmzesjWW7GMTuBHdha2/+UjjD+Glh6S18ssss8xiVNbbhSw59jgVuyfJ1xMKaEzwIuli6m7NpKi31/vfGFRGiOAC427DDOhciICMg67c+tv64CzAxCqbW1j6DDJEZPZPUuZRxCUMx6aR+YobuSb7C3yPOOM+vVU3WmjbqLEoi1W8vmHG/p3wPTSqq3AA0g2A25+WNq6aNYT+yDeW2gk2vcemE5FowFubwvUwUZSxjjvHa97Em/wCeFeZllYUl9Rh8pJNwD3A9cMESrqaSVhSaVNgJLbkXPPmuBz2xlmtJUwprelp4lAAYQrbb78+p5xuRvFTs/dQwRU6BWneSAabMAYSLcbWJPcE7C2++HyymmyrrWMcrKQqm3fubYQ5RFVZrmFPBDTgTRwkxoJP3RvYXP9/PDjM8szdpxDFQzMsdwSFupPm4PfcED5YydD8WyTzeVn1xmMq5YXGoWNhfY/0wsTMCdKm4W2w9DihHh/MquATRU5kCTSRFFN38nxbDspYC9+4HfC6XwdnyyusWUVhCEBh5SQTxwfQjA50VjjTVNC+pXWLmwU77njA0FV0ZQwVLi4uLb/Tg4dN4Zz+mFP1qGekeWdYYjIdBMhF1t/P12xdZDl2a1xkpfEdJQNUNDrdTTJ1nUsFuzj3Pbc+uxwk5ey2PHSo+d01dMkmrT5X0/W1/5nH55Gq5VBhSwNyyruTfkkc84b534UzPKauolioZpMvVGlEpG8aDSTq77ah873xvJkGcwRD8NQ/iCYuqTEwNl23N7eo2/wBQw8XGrJTjK6SOBVSUdHpUcrsercW+WC/CkOtWrnk1dVHCk7kWIGE9T4a8QpqkrMsnhiRS7uxXSABc737DfBeT1a0VH0Eh6nmIF2cXJ3tYHDOZJ4qVDeo8QOmcUnTjQRJI8jRaRZgRpA47KbD6YbtnzVNXTpT+SlXRpjkk3BLA3J3N78nvbEVVZjTPUKIsrgeovY6Wa4P0OHmUQvUvHI1GIdTgtIHYNzfueb4WwcKKeizGCGNItfVqZNxDEwJNvS5AA37kdsZzSVFXIZklpI1PAVDN/wCwIF/YDCmrggpna0cc8LqFdCoPHff57/TAZr0p7R2kVR8KpCxCjsNhhuQjxgMFQVAse2O56pGjbqAE7c8c4TRSN647MjWbftiR1qI/pcxS56Mg6dgLHucehxUThJZRokIUuT8Iva/0H8MSRqJFdtwfnjNpmd1/d2/dJF8YalRVHLqSmrZkh8Q5dJGPKG6pjY2UG1vTcC/sdtsYJBHKob/yOkDuXuklTIgUB3UHXuDq06u1gwPe+JwyuI5Gvvbn57Y4MjKVKm3nC7ehxgUinbLojJ04vE2VxxFizP8AjXTUSbFig78nm5HffGJy6aWSBD4yp1ondrv13vE+gsbrqvyoHPfEzNK7goWIXmwPuRgJxZm+2Ax4oqZMnk6i9bxXQyJ1kPlq2ZhdlAbTfkBrnfbScU4lVx/97l0jKLXFSyWAUEM3JA9BfHy0Hy7fwxqlRMiGnSRljvchdr/XCtDp0X+cQLmcJpYM8y6621SiqfQRuCo282wuR2FsL5srmVyh8YwMyEK7SVTovwq2xub7sRwPhJxMPmlXJ5TIB5uQN+LY4o3NtPYXtgoDZXUuWpKClZ4ooTC8ZbU1S7nYL5WBI0k6iP8AadvT2Kkpctjkk/WtBUs0gAggYsUPmsykcrzvYcj1xPSTyLC1jwLj7Xx+kdukjAkMGIuDbbfDEyoNWksgkhiVpkuQ7Egi/vjNsxqIII0ZVBDLuDfnEwKiYE/tX2AO7HG/UfqINbW1evONYtLspVqTJGCWvc3x+aW55wmjkYIov2GO+q/rjWbif//Z"/>
          <p:cNvSpPr>
            <a:spLocks noChangeAspect="1" noChangeArrowheads="1"/>
          </p:cNvSpPr>
          <p:nvPr/>
        </p:nvSpPr>
        <p:spPr bwMode="auto">
          <a:xfrm>
            <a:off x="63500" y="-584200"/>
            <a:ext cx="120015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8" name="Picture 8" descr="http://2.bp.blogspot.com/_S4pfYIHrNcs/R1KkLpKX_7I/AAAAAAAABR4/NqMFr8inhHc/s1600-R/Far+and+aw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4800"/>
            <a:ext cx="1729479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aka.media.entertainment.sky.com/image/unscaled/2009/8/4/SVOD-LFar-And-Aw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358" y="1306773"/>
            <a:ext cx="2714670" cy="150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ia.media-imdb.com/images/M/MV5BMjExNzM2Mzc3N15BMl5BanBnXkFtZTcwODYyNzgxMQ@@._V1._SY317_CR9,0,214,317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85987"/>
            <a:ext cx="1280639" cy="189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imagesCA1MPX2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6" r="20999"/>
          <a:stretch>
            <a:fillRect/>
          </a:stretch>
        </p:blipFill>
        <p:spPr bwMode="auto">
          <a:xfrm>
            <a:off x="1859507" y="4522356"/>
            <a:ext cx="2146678" cy="19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4" name="Picture 2" descr="http://img.yaboon.com/movie/frame/2408/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84" y="4567671"/>
            <a:ext cx="2969758" cy="194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3.gstatic.com/images?q=tbn:ANd9GcS6dM8Fkft3wTlo_Qf_vR-SlCvCbn7lZ34bOns8u0zUnzomyPb0N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891" y="3276600"/>
            <a:ext cx="1524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5181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Chesterfield</a:t>
            </a:r>
            <a:r>
              <a:rPr lang="en-US" sz="2800" dirty="0"/>
              <a:t>—A fitted dress overcoat with hidden buttons and a velvet </a:t>
            </a:r>
            <a:r>
              <a:rPr lang="en-US" sz="2800" dirty="0" smtClean="0"/>
              <a:t>collar</a:t>
            </a:r>
          </a:p>
          <a:p>
            <a:r>
              <a:rPr lang="en-US" sz="2800" b="1" dirty="0"/>
              <a:t>Kickers</a:t>
            </a:r>
            <a:r>
              <a:rPr lang="en-US" sz="2800" dirty="0"/>
              <a:t>—Full breeches gathered or pleated into </a:t>
            </a:r>
            <a:r>
              <a:rPr lang="en-US" sz="2800" dirty="0" smtClean="0"/>
              <a:t>knee bands </a:t>
            </a:r>
            <a:r>
              <a:rPr lang="en-US" sz="2800" dirty="0"/>
              <a:t>and buckled at the </a:t>
            </a:r>
            <a:r>
              <a:rPr lang="en-US" sz="2800" dirty="0" smtClean="0"/>
              <a:t>knee</a:t>
            </a:r>
            <a:endParaRPr lang="en-US" sz="2800" dirty="0"/>
          </a:p>
        </p:txBody>
      </p:sp>
      <p:pic>
        <p:nvPicPr>
          <p:cNvPr id="1026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95800"/>
            <a:ext cx="9525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wu.edu/~robinsos/ppages/resources/Costume_History/images/chesterf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36176"/>
            <a:ext cx="1320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wu.edu/~robinsos/ppages/resources/Costume_History/images/chester_small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28" y="3352800"/>
            <a:ext cx="1884718" cy="252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091971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6964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914400"/>
            <a:ext cx="63246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Hats</a:t>
            </a:r>
          </a:p>
          <a:p>
            <a:r>
              <a:rPr lang="en-US" sz="2400" b="1" dirty="0" smtClean="0"/>
              <a:t>Panama </a:t>
            </a:r>
            <a:r>
              <a:rPr lang="en-US" sz="2400" b="1" dirty="0"/>
              <a:t>Hat</a:t>
            </a:r>
            <a:r>
              <a:rPr lang="en-US" sz="2400" dirty="0"/>
              <a:t>—A hand-woven hat of fine straw from Ecuador and Colombia, South America.</a:t>
            </a:r>
            <a:endParaRPr lang="en-US" sz="2400" dirty="0" smtClean="0"/>
          </a:p>
          <a:p>
            <a:r>
              <a:rPr lang="en-US" sz="2400" b="1" dirty="0"/>
              <a:t>For-and-Aft Cap</a:t>
            </a:r>
            <a:r>
              <a:rPr lang="en-US" sz="2400" dirty="0"/>
              <a:t>—A cap having a visor front and back, often worn with an Inverness cape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Derby</a:t>
            </a:r>
            <a:r>
              <a:rPr lang="en-US" sz="2400" dirty="0"/>
              <a:t>—A stiff felt hat with a low, round crown and narrow brim; the </a:t>
            </a:r>
            <a:r>
              <a:rPr lang="en-US" sz="2400" dirty="0" smtClean="0"/>
              <a:t>bowler </a:t>
            </a:r>
            <a:r>
              <a:rPr lang="en-US" sz="2400" dirty="0"/>
              <a:t>has a slightly wider brim and a roll at the sides</a:t>
            </a:r>
            <a:r>
              <a:rPr lang="en-US" sz="2400" dirty="0" smtClean="0"/>
              <a:t>.</a:t>
            </a:r>
          </a:p>
          <a:p>
            <a:r>
              <a:rPr lang="en-US" sz="2400" b="1" dirty="0" err="1"/>
              <a:t>Homberg</a:t>
            </a:r>
            <a:r>
              <a:rPr lang="en-US" sz="2400" dirty="0"/>
              <a:t>—A carefully blocked, stiff felt hat with a medium tapering crown creased in the middle and a brim that was rolled up on the sides and finished in grosgrain ribbon</a:t>
            </a:r>
            <a:endParaRPr lang="en-US" sz="2400" dirty="0" smtClean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152400" y="2274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pic>
        <p:nvPicPr>
          <p:cNvPr id="2050" name="Picture 2" descr="derby11.gif (22230 bytes)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562" y="3558194"/>
            <a:ext cx="1238536" cy="127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ts-online_1613_204919.gif (8323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526" y="4953000"/>
            <a:ext cx="1603635" cy="112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1.gstatic.com/images?q=tbn:ANd9GcR95mKrr31Hrbl5ITFw8qarxEFi0PGv9p3MyrSZBCL2CzuO37L6e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133600"/>
            <a:ext cx="1600200" cy="122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t0.gstatic.com/images?q=tbn:ANd9GcRVvGdMx9MreXSXPAZLe2j9asp688s51Aj5yp8nReJUVxgd8y3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27" y="762000"/>
            <a:ext cx="1790700" cy="121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7893" y="6180161"/>
            <a:ext cx="319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Robinson,, S.R. (2010). </a:t>
            </a:r>
            <a:r>
              <a:rPr lang="en-US" sz="900" b="1" dirty="0"/>
              <a:t>Fin de </a:t>
            </a:r>
            <a:r>
              <a:rPr lang="en-US" sz="900" b="1" dirty="0" err="1"/>
              <a:t>Siecle</a:t>
            </a:r>
            <a:r>
              <a:rPr lang="en-US" sz="900" b="1" dirty="0"/>
              <a:t> Costume - The Gay </a:t>
            </a:r>
            <a:r>
              <a:rPr lang="en-US" sz="900" b="1" dirty="0" smtClean="0"/>
              <a:t>90's. </a:t>
            </a:r>
            <a:r>
              <a:rPr lang="en-US" sz="900" b="1" dirty="0"/>
              <a:t>retrieved from: http://www.cwu.edu/~robinsos/ppages/resources/Costume_History/findesiecle.htm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914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400" b="1" dirty="0"/>
              <a:t>Tailor Made</a:t>
            </a:r>
            <a:r>
              <a:rPr lang="en-US" sz="2400" dirty="0"/>
              <a:t>—Mass-produced, ready-to-wear clothing that had a tailored fit often wool or serge because of the tailoring quality. </a:t>
            </a:r>
          </a:p>
          <a:p>
            <a:r>
              <a:rPr lang="en-US" sz="2400" b="1" dirty="0"/>
              <a:t>Leg-o’-Mutton</a:t>
            </a:r>
            <a:r>
              <a:rPr lang="en-US" sz="2400" dirty="0"/>
              <a:t>—A sleeve that was extremely wide at the top and tapered at the wrist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Shirtwaist</a:t>
            </a:r>
            <a:r>
              <a:rPr lang="en-US" sz="2400" dirty="0"/>
              <a:t>—A woman’s top detached from the skirt. At first the focal point was the shoulders then it moved to the front.</a:t>
            </a:r>
          </a:p>
          <a:p>
            <a:endParaRPr lang="en-US" sz="2800" dirty="0"/>
          </a:p>
          <a:p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  <p:pic>
        <p:nvPicPr>
          <p:cNvPr id="3074" name="Picture 2" descr="http://www.cwu.edu/~robinsos/ppages/resources/Costume_History/images/legomut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066800"/>
            <a:ext cx="1816290" cy="252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wu.edu/~robinsos/ppages/resources/Costume_History/images/shirtwaist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79549"/>
            <a:ext cx="1847850" cy="271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/>
              <a:t>Prince Albert Coat</a:t>
            </a:r>
            <a:r>
              <a:rPr lang="en-US" sz="2800" dirty="0"/>
              <a:t> Another name for the double-breasted frock coat with satin lapels, named after the consort of Queen Victoria who favored the style. </a:t>
            </a:r>
            <a:endParaRPr lang="en-US" sz="2800" dirty="0" smtClean="0"/>
          </a:p>
          <a:p>
            <a:r>
              <a:rPr lang="en-US" sz="2800" b="1" dirty="0"/>
              <a:t>String Tie</a:t>
            </a:r>
            <a:r>
              <a:rPr lang="en-US" sz="2800" dirty="0"/>
              <a:t> Basic ribbon, often black, </a:t>
            </a:r>
            <a:r>
              <a:rPr lang="en-US" sz="2800" dirty="0" smtClean="0"/>
              <a:t>tied </a:t>
            </a:r>
            <a:r>
              <a:rPr lang="en-US" sz="2800" dirty="0"/>
              <a:t>in a bow with the ends hanging down. </a:t>
            </a:r>
          </a:p>
          <a:p>
            <a:r>
              <a:rPr lang="en-US" sz="2800" b="1" dirty="0"/>
              <a:t>Gaiters</a:t>
            </a:r>
            <a:r>
              <a:rPr lang="en-US" sz="2800" dirty="0"/>
              <a:t> Covers that covered the shoe so they wouldn't get muddy.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3074" name="Picture 2" descr="http://www.cwu.edu/~robinsos/ppages/resources/Costume_History/images/string%20tie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81977"/>
            <a:ext cx="1447800" cy="23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U34.jpg (39812 bytes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107" y="889377"/>
            <a:ext cx="1711657" cy="25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23490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1890-1910</a:t>
            </a:r>
          </a:p>
          <a:p>
            <a:r>
              <a:rPr lang="en-US" sz="2800" b="1" dirty="0"/>
              <a:t>Gibson Girl</a:t>
            </a:r>
            <a:r>
              <a:rPr lang="en-US" sz="2800" dirty="0"/>
              <a:t>—More often associated with the topknot hair style. Also a blouse with a single pleat which extended over each shoulder front and back, hiding the </a:t>
            </a:r>
            <a:r>
              <a:rPr lang="en-US" sz="2800" dirty="0" err="1"/>
              <a:t>armseye</a:t>
            </a:r>
            <a:r>
              <a:rPr lang="en-US" sz="2800" dirty="0"/>
              <a:t> of the shirtwaist. </a:t>
            </a:r>
          </a:p>
          <a:p>
            <a:pPr lvl="1"/>
            <a:r>
              <a:rPr lang="en-US" sz="2600" dirty="0" smtClean="0"/>
              <a:t>Image </a:t>
            </a:r>
            <a:r>
              <a:rPr lang="en-US" sz="2600" dirty="0"/>
              <a:t>of 'The New Woman' who was competitive, sporty and emancipated as well as beautiful. </a:t>
            </a:r>
          </a:p>
          <a:p>
            <a:endParaRPr lang="en-US" sz="3200" dirty="0" smtClean="0"/>
          </a:p>
        </p:txBody>
      </p:sp>
      <p:pic>
        <p:nvPicPr>
          <p:cNvPr id="4" name="Picture 8" descr="gibson gir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002" y="1084997"/>
            <a:ext cx="1543366" cy="226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modeart1900b.jpg (50637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139" y="3690580"/>
            <a:ext cx="151319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" y="5947839"/>
            <a:ext cx="387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</a:t>
            </a:r>
            <a:r>
              <a:rPr lang="en-US" sz="1100" b="1" dirty="0"/>
              <a:t>Fin de </a:t>
            </a:r>
            <a:r>
              <a:rPr lang="en-US" sz="1100" b="1" dirty="0" err="1"/>
              <a:t>Siecle</a:t>
            </a:r>
            <a:r>
              <a:rPr lang="en-US" sz="1100" b="1" dirty="0"/>
              <a:t> Costume - The Gay </a:t>
            </a:r>
            <a:r>
              <a:rPr lang="en-US" sz="1100" b="1" dirty="0" smtClean="0"/>
              <a:t>90's. </a:t>
            </a:r>
            <a:r>
              <a:rPr lang="en-US" sz="1100" b="1" dirty="0"/>
              <a:t>retrieved from: http://www.cwu.edu/~robinsos/ppages/resources/Costume_History/findesiecle.htm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21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Fashion 1900 -1907</a:t>
            </a:r>
          </a:p>
          <a:p>
            <a:r>
              <a:rPr lang="en-US" sz="2800" b="1" dirty="0"/>
              <a:t>The S-Bend corset and pouter pigeon effect</a:t>
            </a:r>
            <a:r>
              <a:rPr lang="en-US" sz="2800" dirty="0" smtClean="0"/>
              <a:t> </a:t>
            </a:r>
          </a:p>
          <a:p>
            <a:pPr lvl="1"/>
            <a:r>
              <a:rPr lang="en-US" sz="2400" dirty="0"/>
              <a:t>The high collar, S bend corset, trained skirt and lavish hat all had an effect on the posture of an Edwardian lady and it gave her a certain swaying grandeur. </a:t>
            </a:r>
            <a:endParaRPr lang="en-US" sz="2400" dirty="0" smtClean="0"/>
          </a:p>
          <a:p>
            <a:r>
              <a:rPr lang="en-US" sz="2800" dirty="0" smtClean="0"/>
              <a:t> Evening wear</a:t>
            </a:r>
          </a:p>
          <a:p>
            <a:pPr lvl="1"/>
            <a:r>
              <a:rPr lang="en-US" sz="2400" dirty="0" smtClean="0"/>
              <a:t>exceptionally low sweetheart, square and round décolleté necklines allowed women to wear quantities of fine jewelry. No cleavage was visible as the bust was suppressed into a </a:t>
            </a:r>
            <a:r>
              <a:rPr lang="en-US" sz="2400" dirty="0" err="1" smtClean="0"/>
              <a:t>monobosom</a:t>
            </a:r>
            <a:r>
              <a:rPr lang="en-US" sz="2400" dirty="0" smtClean="0"/>
              <a:t>.</a:t>
            </a:r>
          </a:p>
        </p:txBody>
      </p:sp>
      <p:pic>
        <p:nvPicPr>
          <p:cNvPr id="5122" name="Picture 2" descr="Picture of two ladies wearing pouched top day dresse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012" y="1066799"/>
            <a:ext cx="2182573" cy="232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of a lady in an S-bend dress. Edwardian fashion history and costume history. 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581400"/>
            <a:ext cx="1002473" cy="2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79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799"/>
            <a:ext cx="6477000" cy="52657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Women’s Accessories</a:t>
            </a:r>
          </a:p>
          <a:p>
            <a:r>
              <a:rPr lang="en-US" sz="2800" dirty="0" smtClean="0"/>
              <a:t>Gainsborough Hat— </a:t>
            </a:r>
            <a:r>
              <a:rPr lang="en-US" sz="2400" dirty="0" smtClean="0"/>
              <a:t>velvet</a:t>
            </a:r>
            <a:r>
              <a:rPr lang="en-US" sz="2400" dirty="0"/>
              <a:t>, beaver, or straw hat having a low crown and a broad brim, trimmed with feathers</a:t>
            </a:r>
            <a:r>
              <a:rPr lang="en-US" sz="2400" dirty="0" smtClean="0"/>
              <a:t>.</a:t>
            </a:r>
          </a:p>
          <a:p>
            <a:r>
              <a:rPr lang="en-US" sz="2800" dirty="0" smtClean="0"/>
              <a:t>Feathers</a:t>
            </a:r>
          </a:p>
          <a:p>
            <a:r>
              <a:rPr lang="en-US" sz="2800" dirty="0" smtClean="0"/>
              <a:t>Gloves</a:t>
            </a:r>
          </a:p>
          <a:p>
            <a:r>
              <a:rPr lang="en-US" sz="2800" dirty="0" smtClean="0"/>
              <a:t>Parasols</a:t>
            </a:r>
          </a:p>
          <a:p>
            <a:r>
              <a:rPr lang="en-US" sz="2800" dirty="0" smtClean="0"/>
              <a:t>Bags</a:t>
            </a:r>
            <a:endParaRPr lang="en-US" sz="2800" dirty="0"/>
          </a:p>
          <a:p>
            <a:endParaRPr lang="en-US" sz="2400" dirty="0" smtClean="0"/>
          </a:p>
        </p:txBody>
      </p:sp>
      <p:pic>
        <p:nvPicPr>
          <p:cNvPr id="6146" name="Picture 2" descr="Picture of a beautiful fashion plate c1912. The lady wears an extravagant fur and velvet trimmed  dress and wide picture hat with feathers. Edwardian fashion history and costume history.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66" y="3962400"/>
            <a:ext cx="1704644" cy="25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fr-FR" sz="1100" b="1" dirty="0"/>
              <a:t>La Belle Époque Edwardian </a:t>
            </a:r>
            <a:r>
              <a:rPr lang="fr-FR" sz="1100" b="1" dirty="0" err="1"/>
              <a:t>Fashion</a:t>
            </a:r>
            <a:r>
              <a:rPr lang="fr-FR" sz="1100" b="1" dirty="0"/>
              <a:t> </a:t>
            </a:r>
            <a:r>
              <a:rPr lang="fr-FR" sz="1100" b="1" dirty="0" err="1" smtClean="0"/>
              <a:t>History</a:t>
            </a:r>
            <a:r>
              <a:rPr lang="fr-FR" sz="1100" b="1" dirty="0" smtClean="0"/>
              <a:t>. </a:t>
            </a:r>
            <a:r>
              <a:rPr lang="fr-FR" sz="1100" b="1" dirty="0" err="1" smtClean="0"/>
              <a:t>Retrieved</a:t>
            </a:r>
            <a:r>
              <a:rPr lang="fr-FR" sz="1100" b="1" dirty="0" smtClean="0"/>
              <a:t> </a:t>
            </a:r>
            <a:r>
              <a:rPr lang="fr-FR" sz="1100" b="1" dirty="0" err="1" smtClean="0"/>
              <a:t>from</a:t>
            </a:r>
            <a:r>
              <a:rPr lang="fr-FR" sz="1100" b="1" dirty="0"/>
              <a:t>: http://www.fashion-era.com/la_belle_epoque_1890-1914_fashion.htm</a:t>
            </a:r>
            <a:endParaRPr lang="en-US" sz="1100" dirty="0"/>
          </a:p>
        </p:txBody>
      </p:sp>
      <p:pic>
        <p:nvPicPr>
          <p:cNvPr id="6150" name="Picture 6" descr="http://t3.gstatic.com/images?q=tbn:ANd9GcSZtLHSlo_FOJx5lI0dJF2HXo9dz3tTMT4oBg3dCqY0Ov95CsQEA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5" y="3124200"/>
            <a:ext cx="1525657" cy="230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cwu.edu/~robinsos/ppages/resources/Costume_History/images/Gainshat_small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95400"/>
            <a:ext cx="1714500" cy="246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Edwardian Era 1890 -1914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Anne of Green Gables</a:t>
            </a:r>
          </a:p>
          <a:p>
            <a:pPr marL="18288" indent="0">
              <a:buNone/>
            </a:pPr>
            <a:r>
              <a:rPr lang="en-US" sz="3200" i="1" dirty="0" smtClean="0"/>
              <a:t>Sherlock Holmes</a:t>
            </a:r>
          </a:p>
          <a:p>
            <a:pPr marL="18288" indent="0">
              <a:buNone/>
            </a:pPr>
            <a:endParaRPr lang="en-US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94617"/>
            <a:ext cx="2322513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635" y="1981200"/>
            <a:ext cx="1865313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://t1.gstatic.com/images?q=tbn:ANd9GcT2bkR0oNeQOvs-EmrPwtjY9Egw5H56OZw7q7xzBTxf13F0GezjcGthUgz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ecx.images-amazon.com/images/I/51PGAF0JF0L._SL500_AA300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438" y="4191000"/>
            <a:ext cx="2259272" cy="225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1523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  <a:p>
            <a:pPr algn="ctr"/>
            <a:r>
              <a:rPr lang="en-US" dirty="0" smtClean="0"/>
              <a:t>1837 - 1860 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600201"/>
            <a:ext cx="6324600" cy="47323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Men’s Fashion</a:t>
            </a:r>
          </a:p>
          <a:p>
            <a:r>
              <a:rPr lang="en-US" sz="2800" b="1" dirty="0" err="1"/>
              <a:t>Dundrearies</a:t>
            </a:r>
            <a:r>
              <a:rPr lang="en-US" sz="2800" dirty="0"/>
              <a:t> Long side </a:t>
            </a:r>
            <a:r>
              <a:rPr lang="en-US" sz="2800" dirty="0" err="1"/>
              <a:t>burnes</a:t>
            </a:r>
            <a:r>
              <a:rPr lang="en-US" sz="2800" dirty="0"/>
              <a:t>, Lamb Chops, worn my Lord Dundreary on Our American Cousin, by Tom Taylor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Stove-Pipe Hat</a:t>
            </a:r>
            <a:r>
              <a:rPr lang="en-US" sz="2800" dirty="0"/>
              <a:t> A tall, cylindrical hat with very little brim; worn by men</a:t>
            </a:r>
            <a:r>
              <a:rPr lang="en-US" sz="2800" dirty="0" smtClean="0"/>
              <a:t>.</a:t>
            </a:r>
          </a:p>
          <a:p>
            <a:r>
              <a:rPr lang="en-US" sz="2800" b="1" dirty="0" err="1"/>
              <a:t>Pince</a:t>
            </a:r>
            <a:r>
              <a:rPr lang="en-US" sz="2800" b="1" dirty="0"/>
              <a:t> </a:t>
            </a:r>
            <a:r>
              <a:rPr lang="en-US" sz="2800" b="1" dirty="0" err="1"/>
              <a:t>Niz</a:t>
            </a:r>
            <a:r>
              <a:rPr lang="en-US" sz="2800" dirty="0"/>
              <a:t> A style of eye glasses that pinched the nose. </a:t>
            </a:r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4098" name="Picture 2" descr="sketch2.jpg (38992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06" y="1240237"/>
            <a:ext cx="2081894" cy="272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ncenez2.jpg (100745 bytes)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203" y="4267201"/>
            <a:ext cx="9525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Crinoline Costume. </a:t>
            </a:r>
            <a:r>
              <a:rPr lang="en-US" sz="1100" dirty="0"/>
              <a:t>Retrieved from: http://www.cwu.edu/~robinsos/ppages/resources/Costume_History/crinoline.htm</a:t>
            </a:r>
          </a:p>
        </p:txBody>
      </p:sp>
    </p:spTree>
    <p:extLst>
      <p:ext uri="{BB962C8B-B14F-4D97-AF65-F5344CB8AC3E}">
        <p14:creationId xmlns:p14="http://schemas.microsoft.com/office/powerpoint/2010/main" val="18613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1066801"/>
            <a:ext cx="6324600" cy="52657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1837 - 1860</a:t>
            </a:r>
          </a:p>
          <a:p>
            <a:r>
              <a:rPr lang="en-US" sz="2800" dirty="0" smtClean="0"/>
              <a:t>Return to the look of demure prim gentility</a:t>
            </a:r>
          </a:p>
          <a:p>
            <a:r>
              <a:rPr lang="en-US" sz="2800" dirty="0" smtClean="0"/>
              <a:t>Big hats leave and bonnets return</a:t>
            </a:r>
          </a:p>
          <a:p>
            <a:r>
              <a:rPr lang="en-US" sz="2800" dirty="0" smtClean="0"/>
              <a:t>The Gigot sleeve collapses in for a much narrower sleeve and dropped shoulder line.</a:t>
            </a:r>
          </a:p>
          <a:p>
            <a:r>
              <a:rPr lang="en-US" sz="2800" dirty="0" smtClean="0"/>
              <a:t>Tight, pointed longer boned bodice to emphasize a small waistline</a:t>
            </a:r>
          </a:p>
          <a:p>
            <a:r>
              <a:rPr lang="en-US" sz="2800" dirty="0" err="1" smtClean="0"/>
              <a:t>Pantalettes</a:t>
            </a:r>
            <a:r>
              <a:rPr lang="en-US" sz="2800" dirty="0" smtClean="0"/>
              <a:t>: </a:t>
            </a:r>
            <a:r>
              <a:rPr lang="en-US" sz="2800" dirty="0"/>
              <a:t>Leg coverings of lace and ruffles that extended below the knees</a:t>
            </a:r>
            <a:endParaRPr lang="en-US" sz="2800" dirty="0" smtClean="0"/>
          </a:p>
          <a:p>
            <a:endParaRPr lang="en-US" sz="2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1026" name="Picture 2" descr="1838vicladies480x2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729" y="1295400"/>
            <a:ext cx="1342304" cy="20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5122" name="Picture 2" descr="CV10.jpg (40684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81" y="3699681"/>
            <a:ext cx="1435667" cy="213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12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8382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990601"/>
            <a:ext cx="6324600" cy="534196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 smtClean="0"/>
              <a:t>Dolman: </a:t>
            </a:r>
            <a:r>
              <a:rPr lang="en-US" sz="2800" dirty="0"/>
              <a:t>A three-quarter-length outer wrap made of brocade, silk, or woolen fabric with sleeves cut in one with the body. 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Pagoda Sleeves</a:t>
            </a:r>
            <a:r>
              <a:rPr lang="en-US" sz="2800" dirty="0"/>
              <a:t> A sleeve shaped like a funnel, tight above and gradually widening at the bottom, often finishing in several ruffles over a soft lawn under-sleeve. </a:t>
            </a:r>
          </a:p>
          <a:p>
            <a:r>
              <a:rPr lang="en-US" sz="2800" dirty="0" smtClean="0"/>
              <a:t>Sleeves were off the shoulders for evening wear for upper class.</a:t>
            </a:r>
          </a:p>
          <a:p>
            <a:pPr marL="18288" indent="0">
              <a:buNone/>
            </a:pPr>
            <a:endParaRPr lang="en-US" sz="4800" dirty="0" smtClean="0"/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257800" y="6257836"/>
            <a:ext cx="3886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042" y="4294414"/>
            <a:ext cx="1354839" cy="183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796" y="304800"/>
            <a:ext cx="951804" cy="194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2" y="2057400"/>
            <a:ext cx="105727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12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Women's Fashion 1837-1860</a:t>
            </a:r>
          </a:p>
          <a:p>
            <a:r>
              <a:rPr lang="en-US" sz="2800" dirty="0"/>
              <a:t>Bell shaped skirts become so large they are more dome shaped.</a:t>
            </a:r>
          </a:p>
          <a:p>
            <a:pPr lvl="1"/>
            <a:r>
              <a:rPr lang="en-US" sz="2600" dirty="0"/>
              <a:t>Held up </a:t>
            </a:r>
            <a:r>
              <a:rPr lang="en-US" sz="2600" dirty="0" smtClean="0"/>
              <a:t>by 6 </a:t>
            </a:r>
            <a:r>
              <a:rPr lang="en-US" sz="2600" dirty="0"/>
              <a:t>layers of petticoats</a:t>
            </a:r>
          </a:p>
          <a:p>
            <a:pPr lvl="1"/>
            <a:r>
              <a:rPr lang="en-US" sz="2600" dirty="0"/>
              <a:t>Supported by stiffer fabrics with “</a:t>
            </a:r>
            <a:r>
              <a:rPr lang="en-US" sz="2600" dirty="0" err="1"/>
              <a:t>Crin</a:t>
            </a:r>
            <a:r>
              <a:rPr lang="en-US" sz="2600" dirty="0"/>
              <a:t>” woven in horsehair to make fabrics stiffer. </a:t>
            </a:r>
          </a:p>
          <a:p>
            <a:pPr lvl="2"/>
            <a:r>
              <a:rPr lang="en-US" sz="2400" dirty="0"/>
              <a:t>Crinoline: any garment that used this type of lining to make it </a:t>
            </a:r>
            <a:r>
              <a:rPr lang="en-US" sz="2400" dirty="0" smtClean="0"/>
              <a:t>stiff</a:t>
            </a:r>
          </a:p>
          <a:p>
            <a:r>
              <a:rPr lang="en-US" sz="2800" dirty="0" smtClean="0"/>
              <a:t>Crinoline cage: metal steel frame cage that freed women of petticoats</a:t>
            </a:r>
            <a:endParaRPr lang="en-US" sz="2800" dirty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/>
              <a:t>Early Victorian Costume and Fashion History </a:t>
            </a:r>
            <a:r>
              <a:rPr lang="en-US" sz="1100" b="1" dirty="0" smtClean="0"/>
              <a:t>1837-1860. </a:t>
            </a:r>
            <a:r>
              <a:rPr lang="en-US" sz="1100" b="1" dirty="0"/>
              <a:t>Retrieved from: http://www.fashion-era.com/early_victorian_fashion.htm</a:t>
            </a:r>
            <a:endParaRPr 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96" y="1382553"/>
            <a:ext cx="1858790" cy="181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37" y="3623480"/>
            <a:ext cx="1687349" cy="239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9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Era – Crinoline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324600" cy="465616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Think Movies:</a:t>
            </a:r>
          </a:p>
          <a:p>
            <a:pPr marL="18288" indent="0">
              <a:buNone/>
            </a:pPr>
            <a:r>
              <a:rPr lang="en-US" sz="3200" i="1" dirty="0" smtClean="0"/>
              <a:t>Gangs of New York</a:t>
            </a:r>
          </a:p>
          <a:p>
            <a:pPr marL="18288" indent="0">
              <a:buNone/>
            </a:pPr>
            <a:r>
              <a:rPr lang="en-US" sz="3200" i="1" dirty="0" smtClean="0"/>
              <a:t>Gone With the Wind</a:t>
            </a:r>
          </a:p>
          <a:p>
            <a:pPr marL="18288" indent="0">
              <a:buNone/>
            </a:pPr>
            <a:r>
              <a:rPr lang="en-US" sz="3200" i="1" dirty="0" smtClean="0"/>
              <a:t>Little Women</a:t>
            </a:r>
          </a:p>
          <a:p>
            <a:endParaRPr lang="en-US" sz="2800" dirty="0" smtClean="0"/>
          </a:p>
        </p:txBody>
      </p:sp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CAwQGAQf/xAA7EAACAQMDAQYFAwMCBAcAAAABAgMABBEFEiExBhNBUWGRFCIycYEHUqEVI0LB0VNysfAWJTND0+Hx/8QAGgEAAgMBAQAAAAAAAAAAAAAAAwQAAQIFBv/EACsRAAICAQMCBQQCAwAAAAAAAAABAgMRBBIhEzEFFFFSYRUiMkHB4ZGh0f/aAAwDAQACEQMRAD8A8Wcncabk05x8xph4rBDm80tx9K5x4EU9Nu5d2CM+9WXgbk+VLcaItJp2MBMHIz1/NJJNP2rlc8DdweuOazn4DdFe5A8sa5uNXZ/gn+lyhx0VDz/3zXYPgEBEhZznIOw9KvPwZ6XOMopAnPl96W4+FEWl04KdiAnd4g9KcZtOyRsUDHHBqs/BtUr3IF5P4roYmpbpoWl/sABccgeef/yoQQOhFawBawzuTSBNKlUKO5NKu0qohJIPmP3NaLsXp0NydSvriNZBp9sZERxlS5yASPHGCaz8o+c/c1oexl/FbjVLCeRI/j7bu42c4XeMkAn1yR96Fa5dN7e4SCW7kv8AZaK11xLee5jikl02CaWUbAO8YlRHuAHOOfYUV0SxsFstN1W9giaO8tDb3GUBG7egEnocMc/aprbWbK0tNJs3nhUzaebWdgw/ty4VhuP8fmhM94snZaHR45Iu9t7AvLulVfnZlIQZPLYUkgUs3ZOXov45DpRivkIdntMay1V9LvYI5I4nue73RqSUCKV5xk45rPXenyaneRWTxqt1b27SOEAQshYMueOSA49q0XZ/X7W9l0m4uriKKeG0uIbp5XC5YKioST+4fzms3c3kul3NvfC4iN5KsiERMshSNdgQNhuDgE/mt1uze93p/wBKko4WCOLsuJUjZJciTG3Eg5BUsD9PkDXLfsyJ5O7jc78yg5kHHduEb/HzYVy27RG3jgjRcrCqquYueEKfv8mNOtu0LQy96iknMpwYv+I4c/5+aj8UXMzKUQpp2mf+Ra7psaiS4WCG5iOAzjdkkA4/5fer+o2MGjalutUi+HvfgoozsDAndhsZ81Xn7mhOgdoYrfW7i8uB3aNp7xA4xudFBTxPPyAfmo5NVF1p3ZO3aSMPaykz5YDaFkG0sT0+XNBas3fH9f1/s19uDS3EFnd67r+j3EUSrcyJDakIB3T92X448ce+KqWolXQ9ZFzHF39rpUTA90uVfMgJ6deB7UO7W3CtqOo6jp19aMRfQzwmO4QswWMjcBnJAOKK3GsWGo22uzx3NvE17pkKJFJMqnvfmLKMnw3VhRmor5x/lYLeG8GZ7baZDZyade2qLHHf2qyPGo4EgwGI8gcg+9ZnrWj7Y6rDqElhaWj95b2FssQkA4dzgsR6cAD7Gs6BTlW7Yt3cBNLdwLApU7FKtmcFqSI7zx4momjPTFGJIPnPHiajNsCaArBtUAjZ6V0R54I4ot8IPKpY7DJ5B9qjtRpadgc275xtP3xXWtypwB1rSizTuhlcMOPvUbWQDZI4ND65taVmfW1J8KtxWhx0oy1gY8bhwRkUOu9QjilEFuA75wzeAq1ZKziJU641LMiNrZQnzYXyyagnthj5SG88HNXtbTu7O2JKszKCSD0oLFMyOGBxijKuXfIm7U/0Si1fP0n8U74RwCSpoppt1bXTqku2OQnA8mP+lHJdNDRgqABS9l7rliQzVXGxZRjGgIHIqPu8VpbjTyAeOlD5rMZ4GK3G9SJOloFhOKVXvhGpUTegXTYcljBdseZpixVYc/O33pKM0luO2qhiQCrsEKZG4cYpkaVajXmgWSeA0akiY2SFAykmuixDrz0p+SFABNPiZyCoP2FK7peptwxyZXtZqvcAWNuf7oH91x/iD4D1rK2s6wTpK0feBTnYTgGpZVuL2+kZYpJJnkYlEUs2c9MVZ1HTTDBHJHFIpx/cR0Ksh9c/7V6GmtVwUUeX1FsrZtsJXbR6vKjxXYZmHKN8oT0+3lQO+ge2k2ttPqpyKr4dDhgeaJSGF9GiXcneRsRjPJBNF7C5Us2QvsklCHHysRxn7+H35rWdm9WaaT4G4bc2PlPnWKHXI5FELC4aPUra4OAyupbAx14oN9Ssg0w9Fjrmmjf3MINDpbYbsGi7jODUEseTmuJCbjweglVlZBfwK0qvbSKVF6gDpr0Kzphz96ci1M6ZdvvT0StOR1IxFElW0So41q1GtKzmawcCVNbLhqW3iugEUBybRMZLWl2dlZXMl5BaRrcMw3SBeal7SvHfaXOGiVpAp5IzVFpriNGMBG8+DHANA17bSwTPbz6cneKSCWcn+MV0dLKc4984OPrK4VvD/ZhrmGQnYOcGrXZ6W5tdViS3hjklZgFEiBsN4Yz64P4r1NNNtb6y7y+soYXkXnbgkVkdM7PXtv2hhlljDWkDljJn6xjjjzroxvTTycvy04tY7BTXdKk1TQnOrW+zU4Vyl1LGqGTB55UDK9RyOKweh6Xe6nrFvp1jA0tzJIAEx08yfICvSe1N1qE9r8HYWckyS4QFGDFenAGOM1oL25sP0w7KvL3cLdpb2IIGAyzNt6/8i5H3P3q6JOSeS9QlGSwZ+8tzbXUtu7KzxOyMVOQSDg1CVB4rKaf2hlEoe5UlH/8AUPju8W/PlWptZEuIxJE4ZG6EVyNRRKqXwd7SamF8F6/tDe6pVc2jypUtvY1sQNkIEjHPjTkwaqvIGYj1qSGQbtvj4U3KLDqJdQc1U1HWY7JlhjTvJSefBV+/mfSmapeixsjIeXb5UA86yl5JFLESEPedEO7PPkRWtPplY90uxzPENW6vsg+T1fsrYJq1oJ73vYcngLjn3ove9mLZULWl6e8P0pNgbj5Z4oX2MvMaND3z5cjnPnVzV5d7iVQZGVDsX1J8PWrlRXysCsdRb3yDBpd5vKtAVx1LEAe9UtXuLQBJBZx94rjM7MNq+Z461o7d7sWUa3rKJio3lR71QvbX4m6RYYlWMRgFwvjn+aHCp1cxDuzrfmZpNba5lKxq+M/Nj5h7iiBv1CBAw6ZoVrVtaaL313cwqm0qqvG3zSFupA9PH7+NYzUtbuZFAgzHHJnBJy2P9KehU7FlcCU9R0nhvJ7N+nyDVNdklTLQWABkbBwZG+lc+JAyT+Kwn6xYue392xOUhhiTHrtzj+au9hf1PtOzPZg6S2lyPdp3jxzLICszsSQXzyMcDjPSsDrOrXOqXc13eTGW5nbfJIf8j/oPD8U5GChHajnW2Ox5ZDPN3QwMFjTtN1q9052a3lyG+pGGVND+vJ5NKrcYtYZUHKDzF4NYvbaUKA1ihPiRIf8AalWTpUHylHtGvO6j3G/OzvCVPjTudwZeaDm7UE4JGOSKmtrwyH5D82fpPjSkq3g9ZC6Dwc12Xv7lInkEaIvzE+Z8vWgk0sZIEMZjRAdpJLFj60a7Q2sgeK62K6EDcCOAfWhMWJvl2xnPmOfxTNOFBYPL61Sd8shHSdYu45o4RIFg3DdXp9jqNvKiGOQOVA8a8aljMLkh+fAE81veyul3dvbCaaGZw4DqwUAY8B1/ms3RWMoxRKWcM1U100zYBwKgudRjsIGeVwAo9/SqspuXnkht1VmjO1iDwpxnBPnyKqzaDLdyJJqU+9FOREvA/JpZYzyOSaSwjz7W7+81vVZQSd0km1Yx/iF/7JqjOj3+oiK1jHOEjTPAAH/0TWi7SWK6Hrhvo3VO9TMaA8qSCp464x/1oBpsdwe+Frhe8XYzHqAeuPLNdGMkoprsczpTnPC5ZVnWOKRkhfeinAb93rUJy3Jou2iTISQQwqtcW4UKoQg55Oaisi+wxLRWwWZIHnNdooNLMi7o2HA5BPNQtYyqdpQ8+lX1Isy9FcllooUquf0+5/4ZpVe6Jjy13tYYms3MhOec0w28n+IAI8uDW3n7NT94w7tuvkajTs5IrjvI32+inmuX52v1PQqNSWcmXgku9pSVO8Rhg7gc4+9BZ0MUjAkg548KIXXaS52TRLbqm2YbWAK7Ap+k+POOcmj9kkOsaOdSkgSI7mWVAMqceIzTLcqVukuGc6U6tVLZF8oxjxzbs8kZ4bzo2vaXWoLQRLeAJjGUA3CqE1t3sh+HVkUk4BNQmwnWUoR04JHP80bMWuQHl5xeEbPQO2On2lgsF1vjdSSW2ly5PUk+ZNSan23heBl0yKR524DyJhV9fWsmLKC2RWvGEYPTIq7aDS2dUS6iyfM4HvQJRgucMNCpv7ZSSKMsN1qV01zeSGWV+rGjGn6YIyCFH4opBpmzqvP2q1LBLFaTNbRtJKq/Kq9SfKlrNTu+1HUp00KFvZA+nh1BVW3gc4NUW03ejM7A7TwMdapy/wBVs4hc7j8TIVzGqFmjyM4x1zjnmtTZINT0tJ4iThyhOCN2PGh2b6UpN5QSnXxslsksAE2Lr8wT2NQtaMrbmVuPMdK1RsW+kcYqOS1YDofzQ1qkx3qQfBmgoxyppUbOnoxJJwTzSovXiE3wPVP6e5YjbxnyrzD9R+20um3kuiaKe6ni4uLnjIJGdqeuDyaxGoduO095cNJNrd4DngQyd2o/C4FZ6WR5XZ5GZnY5ZmOST6mj6bwuNc99nJ4azUyksI6ZHbdudjuO5sn6jzyfXk+9ez9kdMkk7DWcd3DGpkQshXnchOQT5HmvGIZO6lSTaG2kHDdD963Fp+qetWel22n21ppyxwRCIM0TEkAYH+WKY11Nl0FGHqZ09qqnuYbvOy0UkoCowB44obf9lL+C1b4be4BztGckcdPbmuaX+ql5bW0Ud9pkF5JGuGm7wxs5z1PBFXo/1emFk6y6LbPclzsYSEIqeGR1J9qSjTrIPhZH5a2uUcMzkPZm/nkjhl3lj8+yQZOfLnnHX2opB2OZXaCaGOFoYQ8kpOCAc4OOv38sewO97ca7d3y3nxKQSRo6J3MSjarEEjkH9o560G1S6v7m7d9UluJLg43GcksB1HB8Of5p6NV8vyaQo7q12jk2Vn2otpJLa3gd9iLtlknABbHGRz/1x1rL6nrN7JfTvBezpG7Z2xylR0A8DjwoTu65rhOaJXpq4NtIzZq7bIqMmErbW9RteYbyYHf3mWIY7sYzznw4rV6d+olzJqKtq8MAs2Qoy2yEbTyQQMnx6+lYGu5rVmnqsWJRBQtnB5iz1fSO1un3Ec8mo3VpbovMYVnLn0KkfzVmXtR2fKl/6jER4LtbPtivHyc0smk5eF0uWU2huPiVyR6wO0ehONwv7dQfAqwI/ilXk+TSqvpdXqwn1W/0Q6T6z9zXERnYKiliegAyTXZfrP3NOt5mglSVPqRgwrpnLGGNwASpAPQkVwqR1GMUQfVGZ0buhhOgLZ8cj2GBT4b4NnbbxAAg4LdOnT04qsssGhWJAAJJ4AFddHjOHVlPXkYoj8QRJbPsiHcjHL/V4HPrTJ5DLDFB/bAQhFYNkgZJ/wBTUyQZplvGdQtxfxyfDGVVlwCCAa0f6kQWg1xWso5RNJCHnDZPQAA8+GBQY6gRFhSgxtwQST/7f/xj+aO9s7s/+JriRikmLeJAHOAVK5IHn1oLz1Yv4f8AARfgzFlT1xxS2k0TWcB5CUQbtpxv4Bz4ccePvXBc5CLtiO1Spy3UcenXijZBg5Y3cgIpYnoBya5tNXm1Ei7FwkSK65246AknB/AIH4pHUBuUrAoVWyq58OePXjA/FTLIUdp8qRBHWrvx+Nu2IKVAHDeAB/3qvdTm4l3kAeQHhV8kIaVKlUIPl+s/em1YkHzn7mm4qGckPNLmrCqv7R7U4Iv7R7VC8lXmkCRVvYn7V9qWxP2r7VCyTRZvhtRjnMiJ3YY5ZsZyCOPejPaq9i1ARstyjtHtbHehycgZxjP5+1Ati/tX2pbF/aPasOKb3FqTSwQOhVc7kIHkwJqPJznPNXFRd30j2p/dp+xfatGShXKIiOPP0L7V0xx/sX2qyZBtKiIjj/YvtXe7j/YvtUJkG0qJ92n7F9qVQmT/2Q=="/>
          <p:cNvSpPr>
            <a:spLocks noChangeAspect="1" noChangeArrowheads="1"/>
          </p:cNvSpPr>
          <p:nvPr/>
        </p:nvSpPr>
        <p:spPr bwMode="auto">
          <a:xfrm>
            <a:off x="63500" y="-6461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HMDASIAAhEBAxEB/8QAGwAAAQUBAQAAAAAAAAAAAAAABQACAwQGAQf/xAA7EAACAQMDAQYFAwMCBAcAAAABAgMABBEFEiExBhNBUWGRFCIycYEHUqEVI0LB0VNysfAWJTND0+Hx/8QAGgEAAgMBAQAAAAAAAAAAAAAAAwQAAQIFBv/EACsRAAICAQMCBQQCAwAAAAAAAAABAgMRBBIhEzEFFFFSYRUiMkHB4ZGh0f/aAAwDAQACEQMRAD8A8Wcncabk05x8xph4rBDm80tx9K5x4EU9Nu5d2CM+9WXgbk+VLcaItJp2MBMHIz1/NJJNP2rlc8DdweuOazn4DdFe5A8sa5uNXZ/gn+lyhx0VDz/3zXYPgEBEhZznIOw9KvPwZ6XOMopAnPl96W4+FEWl04KdiAnd4g9KcZtOyRsUDHHBqs/BtUr3IF5P4roYmpbpoWl/sABccgeef/yoQQOhFawBawzuTSBNKlUKO5NKu0qohJIPmP3NaLsXp0NydSvriNZBp9sZERxlS5yASPHGCaz8o+c/c1oexl/FbjVLCeRI/j7bu42c4XeMkAn1yR96Fa5dN7e4SCW7kv8AZaK11xLee5jikl02CaWUbAO8YlRHuAHOOfYUV0SxsFstN1W9giaO8tDb3GUBG7egEnocMc/aprbWbK0tNJs3nhUzaebWdgw/ty4VhuP8fmhM94snZaHR45Iu9t7AvLulVfnZlIQZPLYUkgUs3ZOXov45DpRivkIdntMay1V9LvYI5I4nue73RqSUCKV5xk45rPXenyaneRWTxqt1b27SOEAQshYMueOSA49q0XZ/X7W9l0m4uriKKeG0uIbp5XC5YKioST+4fzms3c3kul3NvfC4iN5KsiERMshSNdgQNhuDgE/mt1uze93p/wBKko4WCOLsuJUjZJciTG3Eg5BUsD9PkDXLfsyJ5O7jc78yg5kHHduEb/HzYVy27RG3jgjRcrCqquYueEKfv8mNOtu0LQy96iknMpwYv+I4c/5+aj8UXMzKUQpp2mf+Ra7psaiS4WCG5iOAzjdkkA4/5fer+o2MGjalutUi+HvfgoozsDAndhsZ81Xn7mhOgdoYrfW7i8uB3aNp7xA4xudFBTxPPyAfmo5NVF1p3ZO3aSMPaykz5YDaFkG0sT0+XNBas3fH9f1/s19uDS3EFnd67r+j3EUSrcyJDakIB3T92X448ce+KqWolXQ9ZFzHF39rpUTA90uVfMgJ6deB7UO7W3CtqOo6jp19aMRfQzwmO4QswWMjcBnJAOKK3GsWGo22uzx3NvE17pkKJFJMqnvfmLKMnw3VhRmor5x/lYLeG8GZ7baZDZyade2qLHHf2qyPGo4EgwGI8gcg+9ZnrWj7Y6rDqElhaWj95b2FssQkA4dzgsR6cAD7Gs6BTlW7Yt3cBNLdwLApU7FKtmcFqSI7zx4momjPTFGJIPnPHiajNsCaArBtUAjZ6V0R54I4ot8IPKpY7DJ5B9qjtRpadgc275xtP3xXWtypwB1rSizTuhlcMOPvUbWQDZI4ND65taVmfW1J8KtxWhx0oy1gY8bhwRkUOu9QjilEFuA75wzeAq1ZKziJU641LMiNrZQnzYXyyagnthj5SG88HNXtbTu7O2JKszKCSD0oLFMyOGBxijKuXfIm7U/0Si1fP0n8U74RwCSpoppt1bXTqku2OQnA8mP+lHJdNDRgqABS9l7rliQzVXGxZRjGgIHIqPu8VpbjTyAeOlD5rMZ4GK3G9SJOloFhOKVXvhGpUTegXTYcljBdseZpixVYc/O33pKM0luO2qhiQCrsEKZG4cYpkaVajXmgWSeA0akiY2SFAykmuixDrz0p+SFABNPiZyCoP2FK7peptwxyZXtZqvcAWNuf7oH91x/iD4D1rK2s6wTpK0feBTnYTgGpZVuL2+kZYpJJnkYlEUs2c9MVZ1HTTDBHJHFIpx/cR0Ksh9c/7V6GmtVwUUeX1FsrZtsJXbR6vKjxXYZmHKN8oT0+3lQO+ge2k2ttPqpyKr4dDhgeaJSGF9GiXcneRsRjPJBNF7C5Us2QvsklCHHysRxn7+H35rWdm9WaaT4G4bc2PlPnWKHXI5FELC4aPUra4OAyupbAx14oN9Ssg0w9Fjrmmjf3MINDpbYbsGi7jODUEseTmuJCbjweglVlZBfwK0qvbSKVF6gDpr0Kzphz96ci1M6ZdvvT0StOR1IxFElW0So41q1GtKzmawcCVNbLhqW3iugEUBybRMZLWl2dlZXMl5BaRrcMw3SBeal7SvHfaXOGiVpAp5IzVFpriNGMBG8+DHANA17bSwTPbz6cneKSCWcn+MV0dLKc4984OPrK4VvD/ZhrmGQnYOcGrXZ6W5tdViS3hjklZgFEiBsN4Yz64P4r1NNNtb6y7y+soYXkXnbgkVkdM7PXtv2hhlljDWkDljJn6xjjjzroxvTTycvy04tY7BTXdKk1TQnOrW+zU4Vyl1LGqGTB55UDK9RyOKweh6Xe6nrFvp1jA0tzJIAEx08yfICvSe1N1qE9r8HYWckyS4QFGDFenAGOM1oL25sP0w7KvL3cLdpb2IIGAyzNt6/8i5H3P3q6JOSeS9QlGSwZ+8tzbXUtu7KzxOyMVOQSDg1CVB4rKaf2hlEoe5UlH/8AUPju8W/PlWptZEuIxJE4ZG6EVyNRRKqXwd7SamF8F6/tDe6pVc2jypUtvY1sQNkIEjHPjTkwaqvIGYj1qSGQbtvj4U3KLDqJdQc1U1HWY7JlhjTvJSefBV+/mfSmapeixsjIeXb5UA86yl5JFLESEPedEO7PPkRWtPplY90uxzPENW6vsg+T1fsrYJq1oJ73vYcngLjn3ove9mLZULWl6e8P0pNgbj5Z4oX2MvMaND3z5cjnPnVzV5d7iVQZGVDsX1J8PWrlRXysCsdRb3yDBpd5vKtAVx1LEAe9UtXuLQBJBZx94rjM7MNq+Z461o7d7sWUa3rKJio3lR71QvbX4m6RYYlWMRgFwvjn+aHCp1cxDuzrfmZpNba5lKxq+M/Nj5h7iiBv1CBAw6ZoVrVtaaL313cwqm0qqvG3zSFupA9PH7+NYzUtbuZFAgzHHJnBJy2P9KehU7FlcCU9R0nhvJ7N+nyDVNdklTLQWABkbBwZG+lc+JAyT+Kwn6xYue392xOUhhiTHrtzj+au9hf1PtOzPZg6S2lyPdp3jxzLICszsSQXzyMcDjPSsDrOrXOqXc13eTGW5nbfJIf8j/oPD8U5GChHajnW2Ox5ZDPN3QwMFjTtN1q9052a3lyG+pGGVND+vJ5NKrcYtYZUHKDzF4NYvbaUKA1ihPiRIf8AalWTpUHylHtGvO6j3G/OzvCVPjTudwZeaDm7UE4JGOSKmtrwyH5D82fpPjSkq3g9ZC6Dwc12Xv7lInkEaIvzE+Z8vWgk0sZIEMZjRAdpJLFj60a7Q2sgeK62K6EDcCOAfWhMWJvl2xnPmOfxTNOFBYPL61Sd8shHSdYu45o4RIFg3DdXp9jqNvKiGOQOVA8a8aljMLkh+fAE81veyul3dvbCaaGZw4DqwUAY8B1/ms3RWMoxRKWcM1U100zYBwKgudRjsIGeVwAo9/SqspuXnkht1VmjO1iDwpxnBPnyKqzaDLdyJJqU+9FOREvA/JpZYzyOSaSwjz7W7+81vVZQSd0km1Yx/iF/7JqjOj3+oiK1jHOEjTPAAH/0TWi7SWK6Hrhvo3VO9TMaA8qSCp464x/1oBpsdwe+Frhe8XYzHqAeuPLNdGMkoprsczpTnPC5ZVnWOKRkhfeinAb93rUJy3Jou2iTISQQwqtcW4UKoQg55Oaisi+wxLRWwWZIHnNdooNLMi7o2HA5BPNQtYyqdpQ8+lX1Isy9FcllooUquf0+5/4ZpVe6Jjy13tYYms3MhOec0w28n+IAI8uDW3n7NT94w7tuvkajTs5IrjvI32+inmuX52v1PQqNSWcmXgku9pSVO8Rhg7gc4+9BZ0MUjAkg548KIXXaS52TRLbqm2YbWAK7Ap+k+POOcmj9kkOsaOdSkgSI7mWVAMqceIzTLcqVukuGc6U6tVLZF8oxjxzbs8kZ4bzo2vaXWoLQRLeAJjGUA3CqE1t3sh+HVkUk4BNQmwnWUoR04JHP80bMWuQHl5xeEbPQO2On2lgsF1vjdSSW2ly5PUk+ZNSan23heBl0yKR524DyJhV9fWsmLKC2RWvGEYPTIq7aDS2dUS6iyfM4HvQJRgucMNCpv7ZSSKMsN1qV01zeSGWV+rGjGn6YIyCFH4opBpmzqvP2q1LBLFaTNbRtJKq/Kq9SfKlrNTu+1HUp00KFvZA+nh1BVW3gc4NUW03ejM7A7TwMdapy/wBVs4hc7j8TIVzGqFmjyM4x1zjnmtTZINT0tJ4iThyhOCN2PGh2b6UpN5QSnXxslsksAE2Lr8wT2NQtaMrbmVuPMdK1RsW+kcYqOS1YDofzQ1qkx3qQfBmgoxyppUbOnoxJJwTzSovXiE3wPVP6e5YjbxnyrzD9R+20um3kuiaKe6ni4uLnjIJGdqeuDyaxGoduO095cNJNrd4DngQyd2o/C4FZ6WR5XZ5GZnY5ZmOST6mj6bwuNc99nJ4azUyksI6ZHbdudjuO5sn6jzyfXk+9ez9kdMkk7DWcd3DGpkQshXnchOQT5HmvGIZO6lSTaG2kHDdD963Fp+qetWel22n21ppyxwRCIM0TEkAYH+WKY11Nl0FGHqZ09qqnuYbvOy0UkoCowB44obf9lL+C1b4be4BztGckcdPbmuaX+ql5bW0Ud9pkF5JGuGm7wxs5z1PBFXo/1emFk6y6LbPclzsYSEIqeGR1J9qSjTrIPhZH5a2uUcMzkPZm/nkjhl3lj8+yQZOfLnnHX2opB2OZXaCaGOFoYQ8kpOCAc4OOv38sewO97ca7d3y3nxKQSRo6J3MSjarEEjkH9o560G1S6v7m7d9UluJLg43GcksB1HB8Of5p6NV8vyaQo7q12jk2Vn2otpJLa3gd9iLtlknABbHGRz/1x1rL6nrN7JfTvBezpG7Z2xylR0A8DjwoTu65rhOaJXpq4NtIzZq7bIqMmErbW9RteYbyYHf3mWIY7sYzznw4rV6d+olzJqKtq8MAs2Qoy2yEbTyQQMnx6+lYGu5rVmnqsWJRBQtnB5iz1fSO1un3Ec8mo3VpbovMYVnLn0KkfzVmXtR2fKl/6jER4LtbPtivHyc0smk5eF0uWU2huPiVyR6wO0ehONwv7dQfAqwI/ilXk+TSqvpdXqwn1W/0Q6T6z9zXERnYKiliegAyTXZfrP3NOt5mglSVPqRgwrpnLGGNwASpAPQkVwqR1GMUQfVGZ0buhhOgLZ8cj2GBT4b4NnbbxAAg4LdOnT04qsssGhWJAAJJ4AFddHjOHVlPXkYoj8QRJbPsiHcjHL/V4HPrTJ5DLDFB/bAQhFYNkgZJ/wBTUyQZplvGdQtxfxyfDGVVlwCCAa0f6kQWg1xWso5RNJCHnDZPQAA8+GBQY6gRFhSgxtwQST/7f/xj+aO9s7s/+JriRikmLeJAHOAVK5IHn1oLz1Yv4f8AARfgzFlT1xxS2k0TWcB5CUQbtpxv4Bz4ccePvXBc5CLtiO1Spy3UcenXijZBg5Y3cgIpYnoBya5tNXm1Ei7FwkSK65246AknB/AIH4pHUBuUrAoVWyq58OePXjA/FTLIUdp8qRBHWrvx+Nu2IKVAHDeAB/3qvdTm4l3kAeQHhV8kIaVKlUIPl+s/em1YkHzn7mm4qGckPNLmrCqv7R7U4Iv7R7VC8lXmkCRVvYn7V9qWxP2r7VCyTRZvhtRjnMiJ3YY5ZsZyCOPejPaq9i1ARstyjtHtbHehycgZxjP5+1Ati/tX2pbF/aPasOKb3FqTSwQOhVc7kIHkwJqPJznPNXFRd30j2p/dp+xfatGShXKIiOPP0L7V0xx/sX2qyZBtKiIjj/YvtXe7j/YvtUJkG0qJ92n7F9qVQmT/2Q=="/>
          <p:cNvSpPr>
            <a:spLocks noChangeAspect="1" noChangeArrowheads="1"/>
          </p:cNvSpPr>
          <p:nvPr/>
        </p:nvSpPr>
        <p:spPr bwMode="auto">
          <a:xfrm>
            <a:off x="215900" y="-493713"/>
            <a:ext cx="8953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0" name="Picture 6" descr="http://ia.media-imdb.com/images/M/MV5BMjE1MTk0MTE5NF5BMl5BanBnXkFtZTYwMTUxNzg4._V1._SY317_CR2,0,214,317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77" y="4419600"/>
            <a:ext cx="1544946" cy="228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t1.gstatic.com/images?q=tbn:ANd9GcRLlwmnm1DgphStQFCSWMf1C8fLYfvBA4Q8FEi_w6f60bJUH7g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95400"/>
            <a:ext cx="2917250" cy="224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t3.gstatic.com/images?q=tbn:ANd9GcSYD8zeeZIRSNCpxdGpr6gmTrGAL7j9_a0yW5R6T_9a-93Ih46_K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428749"/>
            <a:ext cx="13716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t1.gstatic.com/images?q=tbn:ANd9GcSJS1_nHsPcS54J35HnEegVKpGP3mjhmbWPQNnckUJwNQPnp71x-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304856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t0.gstatic.com/images?q=tbn:ANd9GcRLhNg9w6z5yQgdUSq28tr4TRpIv5_YPPHqUgorOazFqo0An6-4c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1827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://theineptowl.com/wp-content/uploads/2011/12/littlewomen_movi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28105"/>
            <a:ext cx="1723456" cy="1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2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28600" y="1066801"/>
            <a:ext cx="8153400" cy="342899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 smtClean="0"/>
              <a:t>Four factors that begin to influence fashion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The invention of the sewing machine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Fashion becomes couture design led</a:t>
            </a:r>
          </a:p>
          <a:p>
            <a:pPr marL="532638" indent="-514350">
              <a:buAutoNum type="arabicPeriod"/>
            </a:pPr>
            <a:r>
              <a:rPr lang="en-US" sz="2800" dirty="0"/>
              <a:t>S</a:t>
            </a:r>
            <a:r>
              <a:rPr lang="en-US" sz="2800" dirty="0" smtClean="0"/>
              <a:t>ynthetic dyes allow for intense colors</a:t>
            </a:r>
          </a:p>
          <a:p>
            <a:pPr marL="532638" indent="-514350">
              <a:buAutoNum type="arabicPeriod"/>
            </a:pPr>
            <a:r>
              <a:rPr lang="en-US" sz="2800" dirty="0" smtClean="0"/>
              <a:t>Dome skirt started to have a flat front and a dramatic leaning back.</a:t>
            </a:r>
          </a:p>
          <a:p>
            <a:pPr marL="532638" indent="-514350">
              <a:buAutoNum type="arabicPeriod"/>
            </a:pPr>
            <a:endParaRPr lang="en-US" sz="3200" dirty="0" smtClean="0"/>
          </a:p>
          <a:p>
            <a:pPr marL="18288" indent="0">
              <a:buNone/>
            </a:pPr>
            <a:endParaRPr lang="en-US" sz="4800" dirty="0" smtClean="0"/>
          </a:p>
          <a:p>
            <a:pPr marL="18288" indent="0">
              <a:buNone/>
            </a:pPr>
            <a:endParaRPr lang="en-US" sz="2800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1468840" cy="228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67200"/>
            <a:ext cx="3321344" cy="237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4194" y="6257836"/>
            <a:ext cx="41898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Thomas, P.W. (2008). </a:t>
            </a:r>
            <a:r>
              <a:rPr lang="en-US" sz="1100" b="1" dirty="0" smtClean="0"/>
              <a:t>Mid-Late Victorian Era Fashion. </a:t>
            </a:r>
            <a:r>
              <a:rPr lang="en-US" sz="1100" b="1" dirty="0"/>
              <a:t>Retrieved from: http://www.fashion-era.com/mid-late_victorian_fashion.htm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738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04800" y="152399"/>
            <a:ext cx="8686800" cy="914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Victorian 1865-1890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9612" y="1295400"/>
            <a:ext cx="6707529" cy="51054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en-US" sz="3200" dirty="0"/>
              <a:t>M</a:t>
            </a:r>
            <a:r>
              <a:rPr lang="en-US" sz="3200" dirty="0" smtClean="0"/>
              <a:t>en's Fashion</a:t>
            </a:r>
          </a:p>
          <a:p>
            <a:r>
              <a:rPr lang="en-US" sz="2800" b="1" dirty="0"/>
              <a:t>Blazer</a:t>
            </a:r>
            <a:r>
              <a:rPr lang="en-US" sz="2800" dirty="0"/>
              <a:t>—A lightweight sport jacket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Norfolk Jacket</a:t>
            </a:r>
            <a:r>
              <a:rPr lang="en-US" sz="2800" dirty="0"/>
              <a:t>—A jacket with box pleats or straps of the same material passing over the belt and extending from shoulder to hem in front and back; usually worn for sport occasions. </a:t>
            </a:r>
          </a:p>
          <a:p>
            <a:r>
              <a:rPr lang="en-US" sz="2800" b="1" dirty="0"/>
              <a:t>Inverness</a:t>
            </a:r>
            <a:r>
              <a:rPr lang="en-US" sz="2800" dirty="0"/>
              <a:t>—A full, sleeveless cape which fitted closely around the neck; from Inverness in Scotland. </a:t>
            </a:r>
          </a:p>
          <a:p>
            <a:pPr marL="18288" indent="0">
              <a:buNone/>
            </a:pPr>
            <a:endParaRPr lang="en-US" sz="2600" dirty="0" smtClean="0"/>
          </a:p>
          <a:p>
            <a:pPr lvl="1"/>
            <a:endParaRPr lang="en-US" sz="3000" dirty="0" smtClean="0"/>
          </a:p>
          <a:p>
            <a:pPr marL="18288" indent="0"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2800" dirty="0" smtClean="0"/>
          </a:p>
        </p:txBody>
      </p:sp>
      <p:pic>
        <p:nvPicPr>
          <p:cNvPr id="8194" name="Picture 2" descr="Informal dress for upper- and middle-class Englishmen in the 1860s and '70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850900"/>
            <a:ext cx="1164719" cy="249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wu.edu/~robinsos/ppages/resources/Costume_History/images/4-30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683" y="304800"/>
            <a:ext cx="9525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6172200"/>
            <a:ext cx="3878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Robinson,, S.R. (2010). Bustle Costume. </a:t>
            </a:r>
            <a:r>
              <a:rPr lang="en-US" sz="1100" dirty="0"/>
              <a:t>Retrieved from: http://www.cwu.edu/~robinsos/ppages/resources/Costume_History/bustle.htm</a:t>
            </a:r>
          </a:p>
        </p:txBody>
      </p:sp>
      <p:pic>
        <p:nvPicPr>
          <p:cNvPr id="8200" name="Picture 8" descr="http://www.cwu.edu/~robinsos/ppages/resources/Costume_History/images/inv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142" y="4314967"/>
            <a:ext cx="1207574" cy="17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35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1904</TotalTime>
  <Words>1552</Words>
  <Application>Microsoft Office PowerPoint</Application>
  <PresentationFormat>On-screen Show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Elemental</vt:lpstr>
      <vt:lpstr>History of Costume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Costume</dc:title>
  <dc:creator>Bethany Wendt</dc:creator>
  <cp:lastModifiedBy>Bethany Wendt</cp:lastModifiedBy>
  <cp:revision>144</cp:revision>
  <cp:lastPrinted>2012-01-30T13:48:05Z</cp:lastPrinted>
  <dcterms:created xsi:type="dcterms:W3CDTF">2012-01-22T21:59:04Z</dcterms:created>
  <dcterms:modified xsi:type="dcterms:W3CDTF">2012-02-01T18:33:30Z</dcterms:modified>
</cp:coreProperties>
</file>